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sldIdLst>
    <p:sldId id="256" r:id="rId2"/>
    <p:sldId id="259" r:id="rId3"/>
    <p:sldId id="268" r:id="rId4"/>
    <p:sldId id="266" r:id="rId5"/>
    <p:sldId id="260" r:id="rId6"/>
    <p:sldId id="280" r:id="rId7"/>
    <p:sldId id="315" r:id="rId8"/>
    <p:sldId id="281" r:id="rId9"/>
    <p:sldId id="282" r:id="rId10"/>
    <p:sldId id="284" r:id="rId11"/>
    <p:sldId id="311" r:id="rId12"/>
    <p:sldId id="312" r:id="rId13"/>
    <p:sldId id="283" r:id="rId14"/>
    <p:sldId id="313" r:id="rId15"/>
    <p:sldId id="316" r:id="rId16"/>
    <p:sldId id="286" r:id="rId17"/>
    <p:sldId id="287" r:id="rId18"/>
    <p:sldId id="288" r:id="rId19"/>
    <p:sldId id="289" r:id="rId20"/>
    <p:sldId id="294" r:id="rId21"/>
    <p:sldId id="295" r:id="rId22"/>
    <p:sldId id="296" r:id="rId23"/>
    <p:sldId id="297" r:id="rId24"/>
    <p:sldId id="299" r:id="rId25"/>
    <p:sldId id="300" r:id="rId26"/>
    <p:sldId id="301" r:id="rId27"/>
    <p:sldId id="302" r:id="rId28"/>
    <p:sldId id="304" r:id="rId29"/>
    <p:sldId id="305" r:id="rId30"/>
    <p:sldId id="306" r:id="rId31"/>
    <p:sldId id="303" r:id="rId32"/>
    <p:sldId id="278" r:id="rId33"/>
    <p:sldId id="308" r:id="rId34"/>
    <p:sldId id="309" r:id="rId35"/>
    <p:sldId id="314" r:id="rId36"/>
    <p:sldId id="273" r:id="rId3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46" autoAdjust="0"/>
  </p:normalViewPr>
  <p:slideViewPr>
    <p:cSldViewPr>
      <p:cViewPr varScale="1">
        <p:scale>
          <a:sx n="68" d="100"/>
          <a:sy n="68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2E21CB-2F01-4202-BB30-50AFA73422A8}" type="doc">
      <dgm:prSet loTypeId="urn:microsoft.com/office/officeart/2005/8/layout/vList5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C20BDE4E-7630-46FA-8EA4-3A38CB2C65CB}">
      <dgm:prSet phldrT="[Текст]"/>
      <dgm:spPr/>
      <dgm:t>
        <a:bodyPr/>
        <a:lstStyle/>
        <a:p>
          <a:r>
            <a:rPr lang="ru-RU" dirty="0" smtClean="0"/>
            <a:t>Для детей </a:t>
          </a:r>
        </a:p>
        <a:p>
          <a:r>
            <a:rPr lang="ru-RU" dirty="0" smtClean="0"/>
            <a:t>с нарушениями речи </a:t>
          </a:r>
          <a:endParaRPr lang="ru-RU" dirty="0"/>
        </a:p>
      </dgm:t>
    </dgm:pt>
    <dgm:pt modelId="{DA8936C2-2EAB-42BB-B625-8BA403CF5B2A}" type="parTrans" cxnId="{41911981-89B5-45FA-88B6-474B8A724CB2}">
      <dgm:prSet/>
      <dgm:spPr/>
      <dgm:t>
        <a:bodyPr/>
        <a:lstStyle/>
        <a:p>
          <a:endParaRPr lang="ru-RU"/>
        </a:p>
      </dgm:t>
    </dgm:pt>
    <dgm:pt modelId="{76877BDA-72A6-4C17-8411-C1DEDEEAB874}" type="sibTrans" cxnId="{41911981-89B5-45FA-88B6-474B8A724CB2}">
      <dgm:prSet/>
      <dgm:spPr/>
      <dgm:t>
        <a:bodyPr/>
        <a:lstStyle/>
        <a:p>
          <a:endParaRPr lang="ru-RU"/>
        </a:p>
      </dgm:t>
    </dgm:pt>
    <dgm:pt modelId="{13B98B2A-38AA-420E-88FF-BFA0A0887AF9}">
      <dgm:prSet phldrT="[Текст]"/>
      <dgm:spPr/>
      <dgm:t>
        <a:bodyPr/>
        <a:lstStyle/>
        <a:p>
          <a:r>
            <a:rPr lang="ru-RU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423  группы (6430 детей)</a:t>
          </a:r>
          <a:endParaRPr lang="ru-RU" i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0A0C42C6-1400-4586-A7A4-BEC8FECE174B}" type="parTrans" cxnId="{62E8DA83-7AF2-4911-81A0-B1517CE2308A}">
      <dgm:prSet/>
      <dgm:spPr/>
      <dgm:t>
        <a:bodyPr/>
        <a:lstStyle/>
        <a:p>
          <a:endParaRPr lang="ru-RU"/>
        </a:p>
      </dgm:t>
    </dgm:pt>
    <dgm:pt modelId="{7D99B3F4-9C6E-4A18-8348-E22C51EA261A}" type="sibTrans" cxnId="{62E8DA83-7AF2-4911-81A0-B1517CE2308A}">
      <dgm:prSet/>
      <dgm:spPr/>
      <dgm:t>
        <a:bodyPr/>
        <a:lstStyle/>
        <a:p>
          <a:endParaRPr lang="ru-RU"/>
        </a:p>
      </dgm:t>
    </dgm:pt>
    <dgm:pt modelId="{24424892-3AAE-45C8-A9FF-8E78854EB8CD}">
      <dgm:prSet phldrT="[Текст]"/>
      <dgm:spPr/>
      <dgm:t>
        <a:bodyPr/>
        <a:lstStyle/>
        <a:p>
          <a:r>
            <a:rPr lang="ru-RU" dirty="0" smtClean="0"/>
            <a:t>Для детей </a:t>
          </a:r>
        </a:p>
        <a:p>
          <a:r>
            <a:rPr lang="ru-RU" dirty="0" smtClean="0"/>
            <a:t>с нарушениями ОДА </a:t>
          </a:r>
          <a:endParaRPr lang="ru-RU" dirty="0"/>
        </a:p>
      </dgm:t>
    </dgm:pt>
    <dgm:pt modelId="{BA26D6E9-76EB-45E0-804B-EB930B45BDB6}" type="parTrans" cxnId="{736BD0A5-BA3D-4EBB-A17E-58FEEC3B86BB}">
      <dgm:prSet/>
      <dgm:spPr/>
      <dgm:t>
        <a:bodyPr/>
        <a:lstStyle/>
        <a:p>
          <a:endParaRPr lang="ru-RU"/>
        </a:p>
      </dgm:t>
    </dgm:pt>
    <dgm:pt modelId="{2D940B65-D76A-44E5-9809-94ACFA4C16DE}" type="sibTrans" cxnId="{736BD0A5-BA3D-4EBB-A17E-58FEEC3B86BB}">
      <dgm:prSet/>
      <dgm:spPr/>
      <dgm:t>
        <a:bodyPr/>
        <a:lstStyle/>
        <a:p>
          <a:endParaRPr lang="ru-RU"/>
        </a:p>
      </dgm:t>
    </dgm:pt>
    <dgm:pt modelId="{E5FED1E1-0A51-472F-B94A-FDCC70CF4534}">
      <dgm:prSet phldrT="[Текст]"/>
      <dgm:spPr/>
      <dgm:t>
        <a:bodyPr/>
        <a:lstStyle/>
        <a:p>
          <a:r>
            <a:rPr lang="ru-RU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123 группы (2321 ребёнок)</a:t>
          </a:r>
          <a:endParaRPr lang="ru-RU" i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4B906B9-431F-4268-917C-B871F613824B}" type="parTrans" cxnId="{25AE7D8B-DCB1-4FA7-A2E9-96EB3CDAC9E8}">
      <dgm:prSet/>
      <dgm:spPr/>
      <dgm:t>
        <a:bodyPr/>
        <a:lstStyle/>
        <a:p>
          <a:endParaRPr lang="ru-RU"/>
        </a:p>
      </dgm:t>
    </dgm:pt>
    <dgm:pt modelId="{4B62B809-7A20-4F13-905C-2E815A5B791D}" type="sibTrans" cxnId="{25AE7D8B-DCB1-4FA7-A2E9-96EB3CDAC9E8}">
      <dgm:prSet/>
      <dgm:spPr/>
      <dgm:t>
        <a:bodyPr/>
        <a:lstStyle/>
        <a:p>
          <a:endParaRPr lang="ru-RU"/>
        </a:p>
      </dgm:t>
    </dgm:pt>
    <dgm:pt modelId="{9BE06A16-1241-4D03-84E6-1DFB57BDF78C}">
      <dgm:prSet phldrT="[Текст]"/>
      <dgm:spPr/>
      <dgm:t>
        <a:bodyPr/>
        <a:lstStyle/>
        <a:p>
          <a:r>
            <a:rPr lang="ru-RU" dirty="0" smtClean="0"/>
            <a:t>Для детей </a:t>
          </a:r>
        </a:p>
        <a:p>
          <a:r>
            <a:rPr lang="ru-RU" dirty="0" smtClean="0"/>
            <a:t>с нарушениями зрения </a:t>
          </a:r>
          <a:endParaRPr lang="ru-RU" dirty="0"/>
        </a:p>
      </dgm:t>
    </dgm:pt>
    <dgm:pt modelId="{3BBCCD2B-1E88-4DD5-8DEC-1D73F80B4CBC}" type="parTrans" cxnId="{755413D6-F4FC-4BE0-8592-86DE3CA62EE3}">
      <dgm:prSet/>
      <dgm:spPr/>
      <dgm:t>
        <a:bodyPr/>
        <a:lstStyle/>
        <a:p>
          <a:endParaRPr lang="ru-RU"/>
        </a:p>
      </dgm:t>
    </dgm:pt>
    <dgm:pt modelId="{ED6F6BCF-D88C-4C71-9D05-5F967A92DF2C}" type="sibTrans" cxnId="{755413D6-F4FC-4BE0-8592-86DE3CA62EE3}">
      <dgm:prSet/>
      <dgm:spPr/>
      <dgm:t>
        <a:bodyPr/>
        <a:lstStyle/>
        <a:p>
          <a:endParaRPr lang="ru-RU"/>
        </a:p>
      </dgm:t>
    </dgm:pt>
    <dgm:pt modelId="{B87540A0-F045-4DAD-B331-1E81533C6033}">
      <dgm:prSet phldrT="[Текст]"/>
      <dgm:spPr/>
      <dgm:t>
        <a:bodyPr/>
        <a:lstStyle/>
        <a:p>
          <a:r>
            <a:rPr lang="ru-RU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50 групп (782 ребёнка)</a:t>
          </a:r>
          <a:endParaRPr lang="ru-RU" i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90635CCA-DBAD-486D-B63A-EEE52DBDE3DE}" type="parTrans" cxnId="{1B6F94C6-BCE2-4790-BAAB-E8EC1E88FF33}">
      <dgm:prSet/>
      <dgm:spPr/>
      <dgm:t>
        <a:bodyPr/>
        <a:lstStyle/>
        <a:p>
          <a:endParaRPr lang="ru-RU"/>
        </a:p>
      </dgm:t>
    </dgm:pt>
    <dgm:pt modelId="{D5295A27-8BA4-497E-804A-82449D07950D}" type="sibTrans" cxnId="{1B6F94C6-BCE2-4790-BAAB-E8EC1E88FF33}">
      <dgm:prSet/>
      <dgm:spPr/>
      <dgm:t>
        <a:bodyPr/>
        <a:lstStyle/>
        <a:p>
          <a:endParaRPr lang="ru-RU"/>
        </a:p>
      </dgm:t>
    </dgm:pt>
    <dgm:pt modelId="{BD7F630D-0B81-4A34-8A16-1AFC74101FD1}" type="pres">
      <dgm:prSet presAssocID="{C62E21CB-2F01-4202-BB30-50AFA73422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7A454C-ACED-4532-B517-9A37E7E3DAD5}" type="pres">
      <dgm:prSet presAssocID="{C20BDE4E-7630-46FA-8EA4-3A38CB2C65CB}" presName="linNode" presStyleCnt="0"/>
      <dgm:spPr/>
    </dgm:pt>
    <dgm:pt modelId="{68706AE3-C4FC-47AF-841B-9B4FBF79DE42}" type="pres">
      <dgm:prSet presAssocID="{C20BDE4E-7630-46FA-8EA4-3A38CB2C65C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5EA56B-41D7-41B0-9ED6-27E7EC655607}" type="pres">
      <dgm:prSet presAssocID="{C20BDE4E-7630-46FA-8EA4-3A38CB2C65CB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B59237-9D68-43F7-98AB-E8D93D01006A}" type="pres">
      <dgm:prSet presAssocID="{76877BDA-72A6-4C17-8411-C1DEDEEAB874}" presName="sp" presStyleCnt="0"/>
      <dgm:spPr/>
    </dgm:pt>
    <dgm:pt modelId="{213625E2-5520-4791-88F1-C542600E6907}" type="pres">
      <dgm:prSet presAssocID="{24424892-3AAE-45C8-A9FF-8E78854EB8CD}" presName="linNode" presStyleCnt="0"/>
      <dgm:spPr/>
    </dgm:pt>
    <dgm:pt modelId="{8DD89313-A149-475F-93A5-023DEFD69A36}" type="pres">
      <dgm:prSet presAssocID="{24424892-3AAE-45C8-A9FF-8E78854EB8CD}" presName="parentText" presStyleLbl="node1" presStyleIdx="1" presStyleCnt="3" custScaleX="100989" custScaleY="116948" custLinFactNeighborX="1220" custLinFactNeighborY="9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661CF-93B2-4F14-970E-869D6AA0C36D}" type="pres">
      <dgm:prSet presAssocID="{24424892-3AAE-45C8-A9FF-8E78854EB8CD}" presName="descendantText" presStyleLbl="alignAccFollowNode1" presStyleIdx="1" presStyleCnt="3" custScaleX="105957" custScaleY="1087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F94623-6115-4088-BADA-2C237A002E50}" type="pres">
      <dgm:prSet presAssocID="{2D940B65-D76A-44E5-9809-94ACFA4C16DE}" presName="sp" presStyleCnt="0"/>
      <dgm:spPr/>
    </dgm:pt>
    <dgm:pt modelId="{095A7472-0C4F-476E-A8DE-86D1827C4DC2}" type="pres">
      <dgm:prSet presAssocID="{9BE06A16-1241-4D03-84E6-1DFB57BDF78C}" presName="linNode" presStyleCnt="0"/>
      <dgm:spPr/>
    </dgm:pt>
    <dgm:pt modelId="{DA14A11D-B0A8-4093-877E-26987F2A481F}" type="pres">
      <dgm:prSet presAssocID="{9BE06A16-1241-4D03-84E6-1DFB57BDF78C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5E60C1-CC71-4E86-A463-0B86B3E7760C}" type="pres">
      <dgm:prSet presAssocID="{9BE06A16-1241-4D03-84E6-1DFB57BDF78C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6F94C6-BCE2-4790-BAAB-E8EC1E88FF33}" srcId="{9BE06A16-1241-4D03-84E6-1DFB57BDF78C}" destId="{B87540A0-F045-4DAD-B331-1E81533C6033}" srcOrd="0" destOrd="0" parTransId="{90635CCA-DBAD-486D-B63A-EEE52DBDE3DE}" sibTransId="{D5295A27-8BA4-497E-804A-82449D07950D}"/>
    <dgm:cxn modelId="{755413D6-F4FC-4BE0-8592-86DE3CA62EE3}" srcId="{C62E21CB-2F01-4202-BB30-50AFA73422A8}" destId="{9BE06A16-1241-4D03-84E6-1DFB57BDF78C}" srcOrd="2" destOrd="0" parTransId="{3BBCCD2B-1E88-4DD5-8DEC-1D73F80B4CBC}" sibTransId="{ED6F6BCF-D88C-4C71-9D05-5F967A92DF2C}"/>
    <dgm:cxn modelId="{41911981-89B5-45FA-88B6-474B8A724CB2}" srcId="{C62E21CB-2F01-4202-BB30-50AFA73422A8}" destId="{C20BDE4E-7630-46FA-8EA4-3A38CB2C65CB}" srcOrd="0" destOrd="0" parTransId="{DA8936C2-2EAB-42BB-B625-8BA403CF5B2A}" sibTransId="{76877BDA-72A6-4C17-8411-C1DEDEEAB874}"/>
    <dgm:cxn modelId="{62E8DA83-7AF2-4911-81A0-B1517CE2308A}" srcId="{C20BDE4E-7630-46FA-8EA4-3A38CB2C65CB}" destId="{13B98B2A-38AA-420E-88FF-BFA0A0887AF9}" srcOrd="0" destOrd="0" parTransId="{0A0C42C6-1400-4586-A7A4-BEC8FECE174B}" sibTransId="{7D99B3F4-9C6E-4A18-8348-E22C51EA261A}"/>
    <dgm:cxn modelId="{5FD39A76-377D-4004-85AD-D3C119411035}" type="presOf" srcId="{24424892-3AAE-45C8-A9FF-8E78854EB8CD}" destId="{8DD89313-A149-475F-93A5-023DEFD69A36}" srcOrd="0" destOrd="0" presId="urn:microsoft.com/office/officeart/2005/8/layout/vList5"/>
    <dgm:cxn modelId="{5245C2EB-98EC-4D1A-BDA9-1BD48AC31441}" type="presOf" srcId="{9BE06A16-1241-4D03-84E6-1DFB57BDF78C}" destId="{DA14A11D-B0A8-4093-877E-26987F2A481F}" srcOrd="0" destOrd="0" presId="urn:microsoft.com/office/officeart/2005/8/layout/vList5"/>
    <dgm:cxn modelId="{736BD0A5-BA3D-4EBB-A17E-58FEEC3B86BB}" srcId="{C62E21CB-2F01-4202-BB30-50AFA73422A8}" destId="{24424892-3AAE-45C8-A9FF-8E78854EB8CD}" srcOrd="1" destOrd="0" parTransId="{BA26D6E9-76EB-45E0-804B-EB930B45BDB6}" sibTransId="{2D940B65-D76A-44E5-9809-94ACFA4C16DE}"/>
    <dgm:cxn modelId="{25AE7D8B-DCB1-4FA7-A2E9-96EB3CDAC9E8}" srcId="{24424892-3AAE-45C8-A9FF-8E78854EB8CD}" destId="{E5FED1E1-0A51-472F-B94A-FDCC70CF4534}" srcOrd="0" destOrd="0" parTransId="{A4B906B9-431F-4268-917C-B871F613824B}" sibTransId="{4B62B809-7A20-4F13-905C-2E815A5B791D}"/>
    <dgm:cxn modelId="{85A9312C-03CD-4E86-B4A6-E0BCAE93CFF2}" type="presOf" srcId="{C62E21CB-2F01-4202-BB30-50AFA73422A8}" destId="{BD7F630D-0B81-4A34-8A16-1AFC74101FD1}" srcOrd="0" destOrd="0" presId="urn:microsoft.com/office/officeart/2005/8/layout/vList5"/>
    <dgm:cxn modelId="{33E6D9DA-5F2A-4BEF-B979-AE7D2668E7DB}" type="presOf" srcId="{13B98B2A-38AA-420E-88FF-BFA0A0887AF9}" destId="{9B5EA56B-41D7-41B0-9ED6-27E7EC655607}" srcOrd="0" destOrd="0" presId="urn:microsoft.com/office/officeart/2005/8/layout/vList5"/>
    <dgm:cxn modelId="{31EBD0A5-FF93-4D68-A656-4BD956E11865}" type="presOf" srcId="{B87540A0-F045-4DAD-B331-1E81533C6033}" destId="{0A5E60C1-CC71-4E86-A463-0B86B3E7760C}" srcOrd="0" destOrd="0" presId="urn:microsoft.com/office/officeart/2005/8/layout/vList5"/>
    <dgm:cxn modelId="{F782643F-EBD2-4F5E-86FA-46D29F39B525}" type="presOf" srcId="{C20BDE4E-7630-46FA-8EA4-3A38CB2C65CB}" destId="{68706AE3-C4FC-47AF-841B-9B4FBF79DE42}" srcOrd="0" destOrd="0" presId="urn:microsoft.com/office/officeart/2005/8/layout/vList5"/>
    <dgm:cxn modelId="{C3FF1F29-A095-4C5F-A581-5D07F7F8999C}" type="presOf" srcId="{E5FED1E1-0A51-472F-B94A-FDCC70CF4534}" destId="{3FB661CF-93B2-4F14-970E-869D6AA0C36D}" srcOrd="0" destOrd="0" presId="urn:microsoft.com/office/officeart/2005/8/layout/vList5"/>
    <dgm:cxn modelId="{A575BA49-B7C2-4D78-A855-EBAE62645DB7}" type="presParOf" srcId="{BD7F630D-0B81-4A34-8A16-1AFC74101FD1}" destId="{C37A454C-ACED-4532-B517-9A37E7E3DAD5}" srcOrd="0" destOrd="0" presId="urn:microsoft.com/office/officeart/2005/8/layout/vList5"/>
    <dgm:cxn modelId="{277AEEBF-7E11-4420-88A8-8CE67D5DC164}" type="presParOf" srcId="{C37A454C-ACED-4532-B517-9A37E7E3DAD5}" destId="{68706AE3-C4FC-47AF-841B-9B4FBF79DE42}" srcOrd="0" destOrd="0" presId="urn:microsoft.com/office/officeart/2005/8/layout/vList5"/>
    <dgm:cxn modelId="{EA31A404-844F-4B86-8AEF-B7061EE7C7AC}" type="presParOf" srcId="{C37A454C-ACED-4532-B517-9A37E7E3DAD5}" destId="{9B5EA56B-41D7-41B0-9ED6-27E7EC655607}" srcOrd="1" destOrd="0" presId="urn:microsoft.com/office/officeart/2005/8/layout/vList5"/>
    <dgm:cxn modelId="{D7030A69-010B-4C47-A031-DC2F370265FF}" type="presParOf" srcId="{BD7F630D-0B81-4A34-8A16-1AFC74101FD1}" destId="{87B59237-9D68-43F7-98AB-E8D93D01006A}" srcOrd="1" destOrd="0" presId="urn:microsoft.com/office/officeart/2005/8/layout/vList5"/>
    <dgm:cxn modelId="{8D56F15C-1349-41D9-B41F-BF1CC7C11ADF}" type="presParOf" srcId="{BD7F630D-0B81-4A34-8A16-1AFC74101FD1}" destId="{213625E2-5520-4791-88F1-C542600E6907}" srcOrd="2" destOrd="0" presId="urn:microsoft.com/office/officeart/2005/8/layout/vList5"/>
    <dgm:cxn modelId="{8385FDF4-D8DB-45D5-910F-0115621B8021}" type="presParOf" srcId="{213625E2-5520-4791-88F1-C542600E6907}" destId="{8DD89313-A149-475F-93A5-023DEFD69A36}" srcOrd="0" destOrd="0" presId="urn:microsoft.com/office/officeart/2005/8/layout/vList5"/>
    <dgm:cxn modelId="{11460117-E3CA-4365-AB77-40CC1E537386}" type="presParOf" srcId="{213625E2-5520-4791-88F1-C542600E6907}" destId="{3FB661CF-93B2-4F14-970E-869D6AA0C36D}" srcOrd="1" destOrd="0" presId="urn:microsoft.com/office/officeart/2005/8/layout/vList5"/>
    <dgm:cxn modelId="{650D2F6E-E72C-41C3-87EB-6ADFFB21CC23}" type="presParOf" srcId="{BD7F630D-0B81-4A34-8A16-1AFC74101FD1}" destId="{F4F94623-6115-4088-BADA-2C237A002E50}" srcOrd="3" destOrd="0" presId="urn:microsoft.com/office/officeart/2005/8/layout/vList5"/>
    <dgm:cxn modelId="{64CECFCC-F5F0-4662-B63B-A4CF9E608D12}" type="presParOf" srcId="{BD7F630D-0B81-4A34-8A16-1AFC74101FD1}" destId="{095A7472-0C4F-476E-A8DE-86D1827C4DC2}" srcOrd="4" destOrd="0" presId="urn:microsoft.com/office/officeart/2005/8/layout/vList5"/>
    <dgm:cxn modelId="{2A306244-911A-4F45-B433-21C449522A9B}" type="presParOf" srcId="{095A7472-0C4F-476E-A8DE-86D1827C4DC2}" destId="{DA14A11D-B0A8-4093-877E-26987F2A481F}" srcOrd="0" destOrd="0" presId="urn:microsoft.com/office/officeart/2005/8/layout/vList5"/>
    <dgm:cxn modelId="{B8216E8C-B04A-4DE6-A082-7187283BB6AD}" type="presParOf" srcId="{095A7472-0C4F-476E-A8DE-86D1827C4DC2}" destId="{0A5E60C1-CC71-4E86-A463-0B86B3E7760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2E21CB-2F01-4202-BB30-50AFA73422A8}" type="doc">
      <dgm:prSet loTypeId="urn:microsoft.com/office/officeart/2005/8/layout/vList5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C20BDE4E-7630-46FA-8EA4-3A38CB2C65CB}">
      <dgm:prSet phldrT="[Текст]"/>
      <dgm:spPr/>
      <dgm:t>
        <a:bodyPr/>
        <a:lstStyle/>
        <a:p>
          <a:r>
            <a:rPr lang="ru-RU" dirty="0" smtClean="0"/>
            <a:t>Для детей с ЗПР </a:t>
          </a:r>
          <a:endParaRPr lang="ru-RU" dirty="0"/>
        </a:p>
      </dgm:t>
    </dgm:pt>
    <dgm:pt modelId="{DA8936C2-2EAB-42BB-B625-8BA403CF5B2A}" type="parTrans" cxnId="{41911981-89B5-45FA-88B6-474B8A724CB2}">
      <dgm:prSet/>
      <dgm:spPr/>
      <dgm:t>
        <a:bodyPr/>
        <a:lstStyle/>
        <a:p>
          <a:endParaRPr lang="ru-RU"/>
        </a:p>
      </dgm:t>
    </dgm:pt>
    <dgm:pt modelId="{76877BDA-72A6-4C17-8411-C1DEDEEAB874}" type="sibTrans" cxnId="{41911981-89B5-45FA-88B6-474B8A724CB2}">
      <dgm:prSet/>
      <dgm:spPr/>
      <dgm:t>
        <a:bodyPr/>
        <a:lstStyle/>
        <a:p>
          <a:endParaRPr lang="ru-RU"/>
        </a:p>
      </dgm:t>
    </dgm:pt>
    <dgm:pt modelId="{13B98B2A-38AA-420E-88FF-BFA0A0887AF9}">
      <dgm:prSet phldrT="[Текст]" custT="1"/>
      <dgm:spPr/>
      <dgm:t>
        <a:bodyPr/>
        <a:lstStyle/>
        <a:p>
          <a:r>
            <a:rPr lang="ru-RU" sz="2600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26 групп (265 детей)</a:t>
          </a:r>
          <a:endParaRPr lang="ru-RU" sz="2600" i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0A0C42C6-1400-4586-A7A4-BEC8FECE174B}" type="parTrans" cxnId="{62E8DA83-7AF2-4911-81A0-B1517CE2308A}">
      <dgm:prSet/>
      <dgm:spPr/>
      <dgm:t>
        <a:bodyPr/>
        <a:lstStyle/>
        <a:p>
          <a:endParaRPr lang="ru-RU"/>
        </a:p>
      </dgm:t>
    </dgm:pt>
    <dgm:pt modelId="{7D99B3F4-9C6E-4A18-8348-E22C51EA261A}" type="sibTrans" cxnId="{62E8DA83-7AF2-4911-81A0-B1517CE2308A}">
      <dgm:prSet/>
      <dgm:spPr/>
      <dgm:t>
        <a:bodyPr/>
        <a:lstStyle/>
        <a:p>
          <a:endParaRPr lang="ru-RU"/>
        </a:p>
      </dgm:t>
    </dgm:pt>
    <dgm:pt modelId="{24424892-3AAE-45C8-A9FF-8E78854EB8CD}">
      <dgm:prSet phldrT="[Текст]"/>
      <dgm:spPr/>
      <dgm:t>
        <a:bodyPr/>
        <a:lstStyle/>
        <a:p>
          <a:r>
            <a:rPr lang="ru-RU" dirty="0" smtClean="0"/>
            <a:t>Для детей </a:t>
          </a:r>
        </a:p>
        <a:p>
          <a:r>
            <a:rPr lang="ru-RU" dirty="0" smtClean="0"/>
            <a:t>с нарушениями слуха </a:t>
          </a:r>
          <a:endParaRPr lang="ru-RU" dirty="0"/>
        </a:p>
      </dgm:t>
    </dgm:pt>
    <dgm:pt modelId="{BA26D6E9-76EB-45E0-804B-EB930B45BDB6}" type="parTrans" cxnId="{736BD0A5-BA3D-4EBB-A17E-58FEEC3B86BB}">
      <dgm:prSet/>
      <dgm:spPr/>
      <dgm:t>
        <a:bodyPr/>
        <a:lstStyle/>
        <a:p>
          <a:endParaRPr lang="ru-RU"/>
        </a:p>
      </dgm:t>
    </dgm:pt>
    <dgm:pt modelId="{2D940B65-D76A-44E5-9809-94ACFA4C16DE}" type="sibTrans" cxnId="{736BD0A5-BA3D-4EBB-A17E-58FEEC3B86BB}">
      <dgm:prSet/>
      <dgm:spPr/>
      <dgm:t>
        <a:bodyPr/>
        <a:lstStyle/>
        <a:p>
          <a:endParaRPr lang="ru-RU"/>
        </a:p>
      </dgm:t>
    </dgm:pt>
    <dgm:pt modelId="{E5FED1E1-0A51-472F-B94A-FDCC70CF4534}">
      <dgm:prSet phldrT="[Текст]" custT="1"/>
      <dgm:spPr/>
      <dgm:t>
        <a:bodyPr/>
        <a:lstStyle/>
        <a:p>
          <a:r>
            <a:rPr lang="ru-RU" sz="3200" dirty="0" smtClean="0"/>
            <a:t> </a:t>
          </a:r>
          <a:r>
            <a:rPr lang="ru-RU" sz="2600" i="1" dirty="0" smtClean="0">
              <a:latin typeface="Tahoma" pitchFamily="34" charset="0"/>
              <a:ea typeface="Tahoma" pitchFamily="34" charset="0"/>
              <a:cs typeface="Tahoma" pitchFamily="34" charset="0"/>
            </a:rPr>
            <a:t>7 групп (56 детей)</a:t>
          </a:r>
          <a:endParaRPr lang="ru-RU" sz="2600" i="1" dirty="0">
            <a:latin typeface="Tahoma" pitchFamily="34" charset="0"/>
            <a:ea typeface="Tahoma" pitchFamily="34" charset="0"/>
            <a:cs typeface="Tahoma" pitchFamily="34" charset="0"/>
          </a:endParaRPr>
        </a:p>
      </dgm:t>
    </dgm:pt>
    <dgm:pt modelId="{A4B906B9-431F-4268-917C-B871F613824B}" type="parTrans" cxnId="{25AE7D8B-DCB1-4FA7-A2E9-96EB3CDAC9E8}">
      <dgm:prSet/>
      <dgm:spPr/>
      <dgm:t>
        <a:bodyPr/>
        <a:lstStyle/>
        <a:p>
          <a:endParaRPr lang="ru-RU"/>
        </a:p>
      </dgm:t>
    </dgm:pt>
    <dgm:pt modelId="{4B62B809-7A20-4F13-905C-2E815A5B791D}" type="sibTrans" cxnId="{25AE7D8B-DCB1-4FA7-A2E9-96EB3CDAC9E8}">
      <dgm:prSet/>
      <dgm:spPr/>
      <dgm:t>
        <a:bodyPr/>
        <a:lstStyle/>
        <a:p>
          <a:endParaRPr lang="ru-RU"/>
        </a:p>
      </dgm:t>
    </dgm:pt>
    <dgm:pt modelId="{BD7F630D-0B81-4A34-8A16-1AFC74101FD1}" type="pres">
      <dgm:prSet presAssocID="{C62E21CB-2F01-4202-BB30-50AFA73422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7A454C-ACED-4532-B517-9A37E7E3DAD5}" type="pres">
      <dgm:prSet presAssocID="{C20BDE4E-7630-46FA-8EA4-3A38CB2C65CB}" presName="linNode" presStyleCnt="0"/>
      <dgm:spPr/>
    </dgm:pt>
    <dgm:pt modelId="{68706AE3-C4FC-47AF-841B-9B4FBF79DE42}" type="pres">
      <dgm:prSet presAssocID="{C20BDE4E-7630-46FA-8EA4-3A38CB2C65CB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5EA56B-41D7-41B0-9ED6-27E7EC655607}" type="pres">
      <dgm:prSet presAssocID="{C20BDE4E-7630-46FA-8EA4-3A38CB2C65CB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B59237-9D68-43F7-98AB-E8D93D01006A}" type="pres">
      <dgm:prSet presAssocID="{76877BDA-72A6-4C17-8411-C1DEDEEAB874}" presName="sp" presStyleCnt="0"/>
      <dgm:spPr/>
    </dgm:pt>
    <dgm:pt modelId="{213625E2-5520-4791-88F1-C542600E6907}" type="pres">
      <dgm:prSet presAssocID="{24424892-3AAE-45C8-A9FF-8E78854EB8CD}" presName="linNode" presStyleCnt="0"/>
      <dgm:spPr/>
    </dgm:pt>
    <dgm:pt modelId="{8DD89313-A149-475F-93A5-023DEFD69A36}" type="pres">
      <dgm:prSet presAssocID="{24424892-3AAE-45C8-A9FF-8E78854EB8CD}" presName="parentText" presStyleLbl="node1" presStyleIdx="1" presStyleCnt="2" custLinFactNeighborX="1220" custLinFactNeighborY="90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661CF-93B2-4F14-970E-869D6AA0C36D}" type="pres">
      <dgm:prSet presAssocID="{24424892-3AAE-45C8-A9FF-8E78854EB8CD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52FAB7D-7821-4F59-89B1-0A667FC9A8FB}" type="presOf" srcId="{24424892-3AAE-45C8-A9FF-8E78854EB8CD}" destId="{8DD89313-A149-475F-93A5-023DEFD69A36}" srcOrd="0" destOrd="0" presId="urn:microsoft.com/office/officeart/2005/8/layout/vList5"/>
    <dgm:cxn modelId="{DE523635-8C96-4F01-9DC3-8A6615B90CF7}" type="presOf" srcId="{13B98B2A-38AA-420E-88FF-BFA0A0887AF9}" destId="{9B5EA56B-41D7-41B0-9ED6-27E7EC655607}" srcOrd="0" destOrd="0" presId="urn:microsoft.com/office/officeart/2005/8/layout/vList5"/>
    <dgm:cxn modelId="{736BD0A5-BA3D-4EBB-A17E-58FEEC3B86BB}" srcId="{C62E21CB-2F01-4202-BB30-50AFA73422A8}" destId="{24424892-3AAE-45C8-A9FF-8E78854EB8CD}" srcOrd="1" destOrd="0" parTransId="{BA26D6E9-76EB-45E0-804B-EB930B45BDB6}" sibTransId="{2D940B65-D76A-44E5-9809-94ACFA4C16DE}"/>
    <dgm:cxn modelId="{587DD533-A117-4077-8BF9-3BB02637AEFB}" type="presOf" srcId="{C20BDE4E-7630-46FA-8EA4-3A38CB2C65CB}" destId="{68706AE3-C4FC-47AF-841B-9B4FBF79DE42}" srcOrd="0" destOrd="0" presId="urn:microsoft.com/office/officeart/2005/8/layout/vList5"/>
    <dgm:cxn modelId="{62E8DA83-7AF2-4911-81A0-B1517CE2308A}" srcId="{C20BDE4E-7630-46FA-8EA4-3A38CB2C65CB}" destId="{13B98B2A-38AA-420E-88FF-BFA0A0887AF9}" srcOrd="0" destOrd="0" parTransId="{0A0C42C6-1400-4586-A7A4-BEC8FECE174B}" sibTransId="{7D99B3F4-9C6E-4A18-8348-E22C51EA261A}"/>
    <dgm:cxn modelId="{BAAB5687-76DF-4A32-B68A-FE7681C72308}" type="presOf" srcId="{C62E21CB-2F01-4202-BB30-50AFA73422A8}" destId="{BD7F630D-0B81-4A34-8A16-1AFC74101FD1}" srcOrd="0" destOrd="0" presId="urn:microsoft.com/office/officeart/2005/8/layout/vList5"/>
    <dgm:cxn modelId="{25AE7D8B-DCB1-4FA7-A2E9-96EB3CDAC9E8}" srcId="{24424892-3AAE-45C8-A9FF-8E78854EB8CD}" destId="{E5FED1E1-0A51-472F-B94A-FDCC70CF4534}" srcOrd="0" destOrd="0" parTransId="{A4B906B9-431F-4268-917C-B871F613824B}" sibTransId="{4B62B809-7A20-4F13-905C-2E815A5B791D}"/>
    <dgm:cxn modelId="{2324BCEB-D5D7-476C-AB47-E5F9B57F06E5}" type="presOf" srcId="{E5FED1E1-0A51-472F-B94A-FDCC70CF4534}" destId="{3FB661CF-93B2-4F14-970E-869D6AA0C36D}" srcOrd="0" destOrd="0" presId="urn:microsoft.com/office/officeart/2005/8/layout/vList5"/>
    <dgm:cxn modelId="{41911981-89B5-45FA-88B6-474B8A724CB2}" srcId="{C62E21CB-2F01-4202-BB30-50AFA73422A8}" destId="{C20BDE4E-7630-46FA-8EA4-3A38CB2C65CB}" srcOrd="0" destOrd="0" parTransId="{DA8936C2-2EAB-42BB-B625-8BA403CF5B2A}" sibTransId="{76877BDA-72A6-4C17-8411-C1DEDEEAB874}"/>
    <dgm:cxn modelId="{1DA79E8D-E3EB-47B9-B467-630FFD6029F4}" type="presParOf" srcId="{BD7F630D-0B81-4A34-8A16-1AFC74101FD1}" destId="{C37A454C-ACED-4532-B517-9A37E7E3DAD5}" srcOrd="0" destOrd="0" presId="urn:microsoft.com/office/officeart/2005/8/layout/vList5"/>
    <dgm:cxn modelId="{16AB6EF5-1C77-4A89-8723-248051B1F387}" type="presParOf" srcId="{C37A454C-ACED-4532-B517-9A37E7E3DAD5}" destId="{68706AE3-C4FC-47AF-841B-9B4FBF79DE42}" srcOrd="0" destOrd="0" presId="urn:microsoft.com/office/officeart/2005/8/layout/vList5"/>
    <dgm:cxn modelId="{9F216677-9E56-4ED7-BB16-8175267DC392}" type="presParOf" srcId="{C37A454C-ACED-4532-B517-9A37E7E3DAD5}" destId="{9B5EA56B-41D7-41B0-9ED6-27E7EC655607}" srcOrd="1" destOrd="0" presId="urn:microsoft.com/office/officeart/2005/8/layout/vList5"/>
    <dgm:cxn modelId="{BBEC0C76-BED8-4174-93A0-9DD454E8A805}" type="presParOf" srcId="{BD7F630D-0B81-4A34-8A16-1AFC74101FD1}" destId="{87B59237-9D68-43F7-98AB-E8D93D01006A}" srcOrd="1" destOrd="0" presId="urn:microsoft.com/office/officeart/2005/8/layout/vList5"/>
    <dgm:cxn modelId="{8BCD06C2-5B5F-4487-93C4-7CEC01A3390F}" type="presParOf" srcId="{BD7F630D-0B81-4A34-8A16-1AFC74101FD1}" destId="{213625E2-5520-4791-88F1-C542600E6907}" srcOrd="2" destOrd="0" presId="urn:microsoft.com/office/officeart/2005/8/layout/vList5"/>
    <dgm:cxn modelId="{D7E88909-1D97-4431-89BD-8605F1EF8B89}" type="presParOf" srcId="{213625E2-5520-4791-88F1-C542600E6907}" destId="{8DD89313-A149-475F-93A5-023DEFD69A36}" srcOrd="0" destOrd="0" presId="urn:microsoft.com/office/officeart/2005/8/layout/vList5"/>
    <dgm:cxn modelId="{2CD0FBC4-EDCC-404D-A877-982AF6AF73B5}" type="presParOf" srcId="{213625E2-5520-4791-88F1-C542600E6907}" destId="{3FB661CF-93B2-4F14-970E-869D6AA0C36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EA56B-41D7-41B0-9ED6-27E7EC655607}">
      <dsp:nvSpPr>
        <dsp:cNvPr id="0" name=""/>
        <dsp:cNvSpPr/>
      </dsp:nvSpPr>
      <dsp:spPr>
        <a:xfrm rot="5400000">
          <a:off x="4534610" y="-1881206"/>
          <a:ext cx="646346" cy="4572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423  группы (6430 детей)</a:t>
          </a:r>
          <a:endParaRPr lang="ru-RU" sz="2600" i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-5400000">
        <a:off x="2571767" y="113189"/>
        <a:ext cx="4540480" cy="583242"/>
      </dsp:txXfrm>
    </dsp:sp>
    <dsp:sp modelId="{68706AE3-C4FC-47AF-841B-9B4FBF79DE42}">
      <dsp:nvSpPr>
        <dsp:cNvPr id="0" name=""/>
        <dsp:cNvSpPr/>
      </dsp:nvSpPr>
      <dsp:spPr>
        <a:xfrm>
          <a:off x="0" y="842"/>
          <a:ext cx="2571768" cy="8079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Для детей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 нарушениями речи </a:t>
          </a:r>
          <a:endParaRPr lang="ru-RU" sz="1700" kern="1200" dirty="0"/>
        </a:p>
      </dsp:txBody>
      <dsp:txXfrm>
        <a:off x="39440" y="40282"/>
        <a:ext cx="2492888" cy="729053"/>
      </dsp:txXfrm>
    </dsp:sp>
    <dsp:sp modelId="{3FB661CF-93B2-4F14-970E-869D6AA0C36D}">
      <dsp:nvSpPr>
        <dsp:cNvPr id="0" name=""/>
        <dsp:cNvSpPr/>
      </dsp:nvSpPr>
      <dsp:spPr>
        <a:xfrm rot="5400000">
          <a:off x="4467116" y="-1003608"/>
          <a:ext cx="702617" cy="465042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123 группы (2321 ребёнок)</a:t>
          </a:r>
          <a:endParaRPr lang="ru-RU" sz="2600" i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-5400000">
        <a:off x="2493214" y="1004593"/>
        <a:ext cx="4616124" cy="634019"/>
      </dsp:txXfrm>
    </dsp:sp>
    <dsp:sp modelId="{8DD89313-A149-475F-93A5-023DEFD69A36}">
      <dsp:nvSpPr>
        <dsp:cNvPr id="0" name=""/>
        <dsp:cNvSpPr/>
      </dsp:nvSpPr>
      <dsp:spPr>
        <a:xfrm>
          <a:off x="53545" y="856516"/>
          <a:ext cx="2493213" cy="94486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Для детей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 нарушениями ОДА </a:t>
          </a:r>
          <a:endParaRPr lang="ru-RU" sz="1700" kern="1200" dirty="0"/>
        </a:p>
      </dsp:txBody>
      <dsp:txXfrm>
        <a:off x="99669" y="902640"/>
        <a:ext cx="2400965" cy="852613"/>
      </dsp:txXfrm>
    </dsp:sp>
    <dsp:sp modelId="{0A5E60C1-CC71-4E86-A463-0B86B3E7760C}">
      <dsp:nvSpPr>
        <dsp:cNvPr id="0" name=""/>
        <dsp:cNvSpPr/>
      </dsp:nvSpPr>
      <dsp:spPr>
        <a:xfrm rot="5400000">
          <a:off x="4534610" y="-47619"/>
          <a:ext cx="646346" cy="45720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50 групп (782 ребёнка)</a:t>
          </a:r>
          <a:endParaRPr lang="ru-RU" sz="2600" i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-5400000">
        <a:off x="2571767" y="1946776"/>
        <a:ext cx="4540480" cy="583242"/>
      </dsp:txXfrm>
    </dsp:sp>
    <dsp:sp modelId="{DA14A11D-B0A8-4093-877E-26987F2A481F}">
      <dsp:nvSpPr>
        <dsp:cNvPr id="0" name=""/>
        <dsp:cNvSpPr/>
      </dsp:nvSpPr>
      <dsp:spPr>
        <a:xfrm>
          <a:off x="0" y="1834430"/>
          <a:ext cx="2571768" cy="80793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Для детей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с нарушениями зрения </a:t>
          </a:r>
          <a:endParaRPr lang="ru-RU" sz="1700" kern="1200" dirty="0"/>
        </a:p>
      </dsp:txBody>
      <dsp:txXfrm>
        <a:off x="39440" y="1873870"/>
        <a:ext cx="2492888" cy="7290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EA56B-41D7-41B0-9ED6-27E7EC655607}">
      <dsp:nvSpPr>
        <dsp:cNvPr id="0" name=""/>
        <dsp:cNvSpPr/>
      </dsp:nvSpPr>
      <dsp:spPr>
        <a:xfrm rot="5400000">
          <a:off x="4430590" y="-1802495"/>
          <a:ext cx="724816" cy="451105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60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26 групп (265 детей)</a:t>
          </a:r>
          <a:endParaRPr lang="ru-RU" sz="2600" i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-5400000">
        <a:off x="2537470" y="126008"/>
        <a:ext cx="4475674" cy="654050"/>
      </dsp:txXfrm>
    </dsp:sp>
    <dsp:sp modelId="{68706AE3-C4FC-47AF-841B-9B4FBF79DE42}">
      <dsp:nvSpPr>
        <dsp:cNvPr id="0" name=""/>
        <dsp:cNvSpPr/>
      </dsp:nvSpPr>
      <dsp:spPr>
        <a:xfrm>
          <a:off x="0" y="22"/>
          <a:ext cx="2537470" cy="906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Для детей с ЗПР </a:t>
          </a:r>
          <a:endParaRPr lang="ru-RU" sz="1800" kern="1200" dirty="0"/>
        </a:p>
      </dsp:txBody>
      <dsp:txXfrm>
        <a:off x="44228" y="44250"/>
        <a:ext cx="2449014" cy="817564"/>
      </dsp:txXfrm>
    </dsp:sp>
    <dsp:sp modelId="{3FB661CF-93B2-4F14-970E-869D6AA0C36D}">
      <dsp:nvSpPr>
        <dsp:cNvPr id="0" name=""/>
        <dsp:cNvSpPr/>
      </dsp:nvSpPr>
      <dsp:spPr>
        <a:xfrm rot="5400000">
          <a:off x="4430590" y="-851174"/>
          <a:ext cx="724816" cy="451105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/>
            <a:t> </a:t>
          </a:r>
          <a:r>
            <a:rPr lang="ru-RU" sz="2600" i="1" kern="1200" dirty="0" smtClean="0">
              <a:latin typeface="Tahoma" pitchFamily="34" charset="0"/>
              <a:ea typeface="Tahoma" pitchFamily="34" charset="0"/>
              <a:cs typeface="Tahoma" pitchFamily="34" charset="0"/>
            </a:rPr>
            <a:t>7 групп (56 детей)</a:t>
          </a:r>
          <a:endParaRPr lang="ru-RU" sz="2600" i="1" kern="1200" dirty="0">
            <a:latin typeface="Tahoma" pitchFamily="34" charset="0"/>
            <a:ea typeface="Tahoma" pitchFamily="34" charset="0"/>
            <a:cs typeface="Tahoma" pitchFamily="34" charset="0"/>
          </a:endParaRPr>
        </a:p>
      </dsp:txBody>
      <dsp:txXfrm rot="-5400000">
        <a:off x="2537470" y="1077329"/>
        <a:ext cx="4475674" cy="654050"/>
      </dsp:txXfrm>
    </dsp:sp>
    <dsp:sp modelId="{8DD89313-A149-475F-93A5-023DEFD69A36}">
      <dsp:nvSpPr>
        <dsp:cNvPr id="0" name=""/>
        <dsp:cNvSpPr/>
      </dsp:nvSpPr>
      <dsp:spPr>
        <a:xfrm>
          <a:off x="55034" y="951367"/>
          <a:ext cx="2537470" cy="9060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Для детей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 нарушениями слуха </a:t>
          </a:r>
          <a:endParaRPr lang="ru-RU" sz="1800" kern="1200" dirty="0"/>
        </a:p>
      </dsp:txBody>
      <dsp:txXfrm>
        <a:off x="99262" y="995595"/>
        <a:ext cx="2449014" cy="817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fld id="{7ADF27F4-BC8C-4EED-90C1-EAB1D1CA4E90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i="0">
                <a:latin typeface="+mn-lt"/>
              </a:defRPr>
            </a:lvl1pPr>
          </a:lstStyle>
          <a:p>
            <a:pPr>
              <a:defRPr/>
            </a:pPr>
            <a:fld id="{4DC85F97-4449-46F4-928C-3A3E790512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867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Согласно ст.2 Федерального закона об образовании», обучающийся с ограниченными возможностями здоровья -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 (п.16).</a:t>
            </a:r>
          </a:p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FFA0E8-05E9-4864-B9F6-5667822743EC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Специальные условия для получения образования обучающимися с ОВЗ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C74383-249E-4260-8A42-428FE70BD65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i="1" smtClean="0">
                <a:solidFill>
                  <a:srgbClr val="002060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</a:t>
            </a:r>
            <a:endParaRPr lang="ru-RU" smtClean="0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75254D-738D-438F-B56F-BF33B392A811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Городская психолого-медико-педагогическая комиссия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B2BDEAB-B00F-4CCC-A615-A8F2B72BB903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Для проведения обследования ребенка его родители предъявляют в комиссию: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B4FB07E-80E4-4400-9206-CA043812C3D2}" type="slidenum">
              <a:rPr lang="ru-RU" smtClean="0"/>
              <a:pPr>
                <a:defRPr/>
              </a:pPr>
              <a:t>29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2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5" name="Прямоугольник 23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6" name="Прямоугольник 24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7" name="Прямоугольник 25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10" name="Прямоугольник 26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 useBgFill="1">
        <p:nvSpPr>
          <p:cNvPr id="11" name="Скругленный прямоугольник 29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 useBgFill="1">
        <p:nvSpPr>
          <p:cNvPr id="12" name="Скругленный прямоугольник 30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13" name="Прямоугольник 6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14" name="Прямоугольник 9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15" name="Прямоугольник 10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16" name="Прямоугольник 18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7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41CF9-7036-42E0-8BAC-C413502F5240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18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BB9A1974-D1BC-4A25-8FD4-23E4BB0273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BF87B-1A9C-468B-AD28-C31CE798B4C4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DCCCE-C03B-41D4-9F8B-123D735D31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A96C38-9F94-425A-9615-81A621A8B5BD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88C55-BC0E-4766-B554-8888523A5D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10B30-1F1C-4411-AF6A-FE3B6DE6C2EA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3208D-92AB-4AFF-8DB1-7EB583F27E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F3AC8-2067-4E16-9956-D0B8600CF644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E9A11-FF27-44BF-B99A-B63DEF9C7F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B1B96-C3C1-46ED-AF78-6A4C37140EDA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94A67-9D8C-46AB-B729-4CBCC14D3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A59B88-3941-4F0A-99F0-6A93396032FE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5CE5408-1DED-4D14-A934-CF0894EB01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C617-7EF7-4DDC-87D6-9F917E13892E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846F4-B33C-4665-85D7-DC70736437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38DBB-9F4F-4E94-8191-B0E83F202231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978E0-43DE-4FFA-BD30-E6DDA87950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BDE70-529C-4141-AC52-1F89ED2E394F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F7F0C-B332-4243-93B9-AAB482F5FB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BB710-EDD9-40C7-BAE0-99E62D8051D1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65DB9-2539-4E86-9174-AFE9181448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i="0" dirty="0"/>
          </a:p>
        </p:txBody>
      </p:sp>
      <p:sp>
        <p:nvSpPr>
          <p:cNvPr id="1039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0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i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fld id="{362559ED-D95A-4A91-9F3F-E19B0A64EA07}" type="datetimeFigureOut">
              <a:rPr lang="ru-RU"/>
              <a:pPr>
                <a:defRPr/>
              </a:pPr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800" i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800" i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57ACA92-A4EB-4FE0-A918-7593D00539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0" r:id="rId2"/>
    <p:sldLayoutId id="2147483701" r:id="rId3"/>
    <p:sldLayoutId id="2147483702" r:id="rId4"/>
    <p:sldLayoutId id="2147483709" r:id="rId5"/>
    <p:sldLayoutId id="2147483710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sultant.ru/document/cons_doc_LAW_148602/?dst=100016" TargetMode="Externa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magistr_nsk@nios.ru" TargetMode="Externa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1785938"/>
            <a:ext cx="8858250" cy="1928812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i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Правовой статус детей </a:t>
            </a:r>
            <a:br>
              <a:rPr lang="ru-RU" sz="3600" b="1" i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</a:br>
            <a:r>
              <a:rPr lang="ru-RU" sz="3600" b="1" i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с ограниченными возможностями здоровья и детей-инвалидов </a:t>
            </a:r>
            <a:br>
              <a:rPr lang="ru-RU" sz="3600" b="1" i="1" dirty="0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</a:br>
            <a:endParaRPr lang="ru-RU" sz="3600" b="1" i="1" dirty="0" smtClean="0">
              <a:solidFill>
                <a:schemeClr val="accent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38" name="Содержимое 3"/>
          <p:cNvSpPr>
            <a:spLocks noGrp="1"/>
          </p:cNvSpPr>
          <p:nvPr>
            <p:ph idx="1"/>
          </p:nvPr>
        </p:nvSpPr>
        <p:spPr>
          <a:xfrm>
            <a:off x="4286250" y="5214938"/>
            <a:ext cx="4572000" cy="857250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2200" i="1" smtClean="0">
                <a:latin typeface="Tahoma" pitchFamily="34" charset="0"/>
                <a:cs typeface="Tahoma" pitchFamily="34" charset="0"/>
              </a:rPr>
              <a:t>   И. С. Субботина, руководитель городской ПМПК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8"/>
          <p:cNvSpPr>
            <a:spLocks noGrp="1"/>
          </p:cNvSpPr>
          <p:nvPr>
            <p:ph type="body" idx="4294967295"/>
          </p:nvPr>
        </p:nvSpPr>
        <p:spPr>
          <a:xfrm>
            <a:off x="457200" y="1484313"/>
            <a:ext cx="8229600" cy="5089525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400" i="1" smtClean="0">
                <a:latin typeface="Tahoma" pitchFamily="34" charset="0"/>
              </a:rPr>
              <a:t>использование специальных образовательных программ и методов обучения и воспитания, специальных учебников, учебных пособий и дидактических материалов, специальных технических средств обучения коллективного и индивидуального пользования;</a:t>
            </a:r>
          </a:p>
          <a:p>
            <a:pPr algn="just" eaLnBrk="1" hangingPunct="1">
              <a:lnSpc>
                <a:spcPct val="7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400" i="1" smtClean="0">
                <a:latin typeface="Tahoma" pitchFamily="34" charset="0"/>
              </a:rPr>
              <a:t>предоставление услуг ассистента (помощника), оказывающего обучающимся необходимую техническую помощь;</a:t>
            </a:r>
          </a:p>
          <a:p>
            <a:pPr algn="just" eaLnBrk="1" hangingPunct="1">
              <a:lnSpc>
                <a:spcPct val="7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400" i="1" smtClean="0">
                <a:latin typeface="Tahoma" pitchFamily="34" charset="0"/>
              </a:rPr>
              <a:t>проведение групповых и индивидуальных коррекционных занятий;</a:t>
            </a:r>
          </a:p>
          <a:p>
            <a:pPr algn="just" eaLnBrk="1" hangingPunct="1">
              <a:lnSpc>
                <a:spcPct val="7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400" i="1" smtClean="0">
                <a:latin typeface="Tahoma" pitchFamily="34" charset="0"/>
              </a:rPr>
              <a:t>обеспечение доступа в здания организаций, осуществляющих образовательную деятельность;</a:t>
            </a:r>
          </a:p>
          <a:p>
            <a:pPr algn="just" eaLnBrk="1" hangingPunct="1">
              <a:lnSpc>
                <a:spcPct val="7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400" i="1" smtClean="0">
                <a:latin typeface="Tahoma" pitchFamily="34" charset="0"/>
              </a:rPr>
              <a:t>другие условия, без которых невозможно или затруднено освоение образовательных программ обучающимися с ОВЗ.</a:t>
            </a:r>
          </a:p>
          <a:p>
            <a:pPr algn="just">
              <a:buFont typeface="Georgia" pitchFamily="18" charset="0"/>
              <a:buNone/>
            </a:pPr>
            <a:r>
              <a:rPr lang="ru-RU" sz="2400" smtClean="0"/>
              <a:t>                                                               </a:t>
            </a:r>
            <a:r>
              <a:rPr lang="ru-RU" sz="1800" i="1" smtClean="0">
                <a:latin typeface="Tahoma" pitchFamily="34" charset="0"/>
              </a:rPr>
              <a:t>ст.79 Федерального закона</a:t>
            </a:r>
          </a:p>
          <a:p>
            <a:pPr algn="just">
              <a:buFont typeface="Georgia" pitchFamily="18" charset="0"/>
              <a:buNone/>
            </a:pPr>
            <a:r>
              <a:rPr lang="ru-RU" sz="1800" i="1" smtClean="0">
                <a:latin typeface="Tahoma" pitchFamily="34" charset="0"/>
              </a:rPr>
              <a:t>                                                                «Об образовании»</a:t>
            </a:r>
          </a:p>
        </p:txBody>
      </p:sp>
      <p:sp>
        <p:nvSpPr>
          <p:cNvPr id="25602" name="Прямоугольник 3"/>
          <p:cNvSpPr>
            <a:spLocks noChangeArrowheads="1"/>
          </p:cNvSpPr>
          <p:nvPr/>
        </p:nvSpPr>
        <p:spPr bwMode="auto">
          <a:xfrm>
            <a:off x="642938" y="692150"/>
            <a:ext cx="800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accent1"/>
                </a:solidFill>
                <a:cs typeface="Tahoma" pitchFamily="34" charset="0"/>
              </a:rPr>
              <a:t>Специальные условия для получения образования обучающимися с ОВЗ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4"/>
          <p:cNvSpPr>
            <a:spLocks noGrp="1"/>
          </p:cNvSpPr>
          <p:nvPr>
            <p:ph type="ctrTitle" idx="4294967295"/>
          </p:nvPr>
        </p:nvSpPr>
        <p:spPr>
          <a:xfrm>
            <a:off x="611188" y="1628775"/>
            <a:ext cx="8064500" cy="2376488"/>
          </a:xfrm>
        </p:spPr>
        <p:txBody>
          <a:bodyPr/>
          <a:lstStyle/>
          <a:p>
            <a:pPr algn="just"/>
            <a:r>
              <a:rPr lang="ru-RU" sz="2800" i="1" smtClean="0">
                <a:solidFill>
                  <a:schemeClr val="tx1"/>
                </a:solidFill>
                <a:latin typeface="Tahoma" pitchFamily="34" charset="0"/>
              </a:rPr>
              <a:t>Обучающиеся с ОВЗ имеют право на предоставление условий для обучения </a:t>
            </a:r>
            <a:r>
              <a:rPr lang="ru-RU" sz="2800" i="1" smtClean="0">
                <a:solidFill>
                  <a:schemeClr val="accent1"/>
                </a:solidFill>
                <a:latin typeface="Tahoma" pitchFamily="34" charset="0"/>
              </a:rPr>
              <a:t>с учетом особенностей их психофизического развития и состояния здоровья.</a:t>
            </a:r>
          </a:p>
        </p:txBody>
      </p:sp>
      <p:sp>
        <p:nvSpPr>
          <p:cNvPr id="27650" name="Rectangle 5"/>
          <p:cNvSpPr>
            <a:spLocks noGrp="1"/>
          </p:cNvSpPr>
          <p:nvPr>
            <p:ph type="subTitle" idx="4294967295"/>
          </p:nvPr>
        </p:nvSpPr>
        <p:spPr>
          <a:xfrm>
            <a:off x="4500563" y="4868863"/>
            <a:ext cx="4032250" cy="1223962"/>
          </a:xfrm>
        </p:spPr>
        <p:txBody>
          <a:bodyPr/>
          <a:lstStyle/>
          <a:p>
            <a:pPr marL="109538" indent="0" algn="ctr">
              <a:buFont typeface="Georgia" pitchFamily="18" charset="0"/>
              <a:buNone/>
            </a:pPr>
            <a:r>
              <a:rPr lang="ru-RU" sz="1600" i="1" smtClean="0">
                <a:latin typeface="Tahoma" pitchFamily="34" charset="0"/>
              </a:rPr>
              <a:t>ст.34</a:t>
            </a:r>
          </a:p>
          <a:p>
            <a:pPr marL="109538" indent="0" algn="ctr">
              <a:buFont typeface="Georgia" pitchFamily="18" charset="0"/>
              <a:buNone/>
            </a:pPr>
            <a:r>
              <a:rPr lang="ru-RU" sz="1600" i="1" smtClean="0">
                <a:latin typeface="Tahoma" pitchFamily="34" charset="0"/>
              </a:rPr>
              <a:t>Федерального закона «Об образовании </a:t>
            </a:r>
          </a:p>
          <a:p>
            <a:pPr marL="109538" indent="0" algn="ctr">
              <a:buFont typeface="Georgia" pitchFamily="18" charset="0"/>
              <a:buNone/>
            </a:pPr>
            <a:r>
              <a:rPr lang="ru-RU" sz="1600" i="1" smtClean="0">
                <a:latin typeface="Tahoma" pitchFamily="34" charset="0"/>
              </a:rPr>
              <a:t>в Российской Федерации»</a:t>
            </a:r>
            <a:r>
              <a:rPr lang="ru-RU" i="1" smtClean="0"/>
              <a:t> </a:t>
            </a:r>
            <a:endParaRPr lang="ru-RU" smtClean="0"/>
          </a:p>
          <a:p>
            <a:pPr marL="109538" indent="0" algn="ctr">
              <a:buFont typeface="Georgia" pitchFamily="18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800" b="1" i="1" smtClean="0">
                <a:solidFill>
                  <a:schemeClr val="accent1"/>
                </a:solidFill>
                <a:latin typeface="Tahoma" pitchFamily="34" charset="0"/>
              </a:rPr>
              <a:t>Получение образования обучающимися с ОВЗ может быть организовано:</a:t>
            </a:r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565400"/>
            <a:ext cx="8229600" cy="4008438"/>
          </a:xfrm>
        </p:spPr>
        <p:txBody>
          <a:bodyPr/>
          <a:lstStyle/>
          <a:p>
            <a:r>
              <a:rPr lang="ru-RU" i="1" smtClean="0">
                <a:latin typeface="Tahoma" pitchFamily="34" charset="0"/>
              </a:rPr>
              <a:t>Совместно с другими обучающимися;</a:t>
            </a:r>
          </a:p>
          <a:p>
            <a:r>
              <a:rPr lang="ru-RU" i="1" smtClean="0">
                <a:latin typeface="Tahoma" pitchFamily="34" charset="0"/>
              </a:rPr>
              <a:t>В отдельных классах, группах;</a:t>
            </a:r>
          </a:p>
          <a:p>
            <a:r>
              <a:rPr lang="ru-RU" i="1" smtClean="0">
                <a:latin typeface="Tahoma" pitchFamily="34" charset="0"/>
              </a:rPr>
              <a:t>В отдельных организациях, осуществляющих образовательную деятельность. </a:t>
            </a:r>
          </a:p>
          <a:p>
            <a:pPr>
              <a:buFont typeface="Georgia" pitchFamily="18" charset="0"/>
              <a:buNone/>
            </a:pPr>
            <a:r>
              <a:rPr lang="ru-RU" i="1" smtClean="0"/>
              <a:t>                                </a:t>
            </a:r>
          </a:p>
          <a:p>
            <a:pPr>
              <a:buFont typeface="Georgia" pitchFamily="18" charset="0"/>
              <a:buNone/>
            </a:pPr>
            <a:endParaRPr lang="ru-RU" i="1" smtClean="0"/>
          </a:p>
          <a:p>
            <a:pPr>
              <a:buFont typeface="Georgia" pitchFamily="18" charset="0"/>
              <a:buNone/>
            </a:pPr>
            <a:r>
              <a:rPr lang="ru-RU" i="1" smtClean="0"/>
              <a:t>                                                             </a:t>
            </a:r>
            <a:r>
              <a:rPr lang="ru-RU" sz="1800" i="1" smtClean="0">
                <a:latin typeface="Tahoma" pitchFamily="34" charset="0"/>
              </a:rPr>
              <a:t>ст.79, ч.4</a:t>
            </a:r>
          </a:p>
          <a:p>
            <a:pPr>
              <a:buFont typeface="Georgia" pitchFamily="18" charset="0"/>
              <a:buNone/>
            </a:pPr>
            <a:r>
              <a:rPr lang="ru-RU" sz="1800" i="1" smtClean="0">
                <a:latin typeface="Tahoma" pitchFamily="34" charset="0"/>
              </a:rPr>
              <a:t>                                              Федерального закона «Об образовании </a:t>
            </a:r>
          </a:p>
          <a:p>
            <a:pPr>
              <a:buFont typeface="Georgia" pitchFamily="18" charset="0"/>
              <a:buNone/>
            </a:pPr>
            <a:r>
              <a:rPr lang="ru-RU" sz="1800" i="1" smtClean="0">
                <a:latin typeface="Tahoma" pitchFamily="34" charset="0"/>
              </a:rPr>
              <a:t>                                              в Российской Федерации»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sz="1800" i="1" smtClean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Прямоугольник 2"/>
          <p:cNvSpPr>
            <a:spLocks noChangeArrowheads="1"/>
          </p:cNvSpPr>
          <p:nvPr/>
        </p:nvSpPr>
        <p:spPr bwMode="auto">
          <a:xfrm>
            <a:off x="539750" y="1268413"/>
            <a:ext cx="80645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cs typeface="Tahoma" pitchFamily="34" charset="0"/>
              </a:rPr>
              <a:t> </a:t>
            </a:r>
            <a:r>
              <a:rPr lang="ru-RU" sz="2800" b="1">
                <a:solidFill>
                  <a:schemeClr val="accent1"/>
                </a:solidFill>
                <a:cs typeface="Tahoma" pitchFamily="34" charset="0"/>
              </a:rPr>
              <a:t>Инклюзивное образование</a:t>
            </a:r>
            <a:r>
              <a:rPr lang="ru-RU" sz="2800" b="1">
                <a:solidFill>
                  <a:srgbClr val="002060"/>
                </a:solidFill>
                <a:cs typeface="Tahoma" pitchFamily="34" charset="0"/>
              </a:rPr>
              <a:t> </a:t>
            </a:r>
            <a:r>
              <a:rPr lang="ru-RU" sz="2800">
                <a:cs typeface="Tahoma" pitchFamily="34" charset="0"/>
              </a:rPr>
              <a:t>-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</a:t>
            </a:r>
          </a:p>
        </p:txBody>
      </p:sp>
      <p:sp>
        <p:nvSpPr>
          <p:cNvPr id="29698" name="Прямоугольник 3"/>
          <p:cNvSpPr>
            <a:spLocks noChangeArrowheads="1"/>
          </p:cNvSpPr>
          <p:nvPr/>
        </p:nvSpPr>
        <p:spPr bwMode="auto">
          <a:xfrm>
            <a:off x="4071938" y="5072063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Tahoma" pitchFamily="34" charset="0"/>
              </a:rPr>
              <a:t>ст.2, п.27,</a:t>
            </a:r>
          </a:p>
          <a:p>
            <a:r>
              <a:rPr lang="ru-RU">
                <a:cs typeface="Tahoma" pitchFamily="34" charset="0"/>
              </a:rPr>
              <a:t>Федеральный закон «Об образовании </a:t>
            </a:r>
          </a:p>
          <a:p>
            <a:r>
              <a:rPr lang="ru-RU">
                <a:cs typeface="Tahoma" pitchFamily="34" charset="0"/>
              </a:rPr>
              <a:t>в Российской Федерации» </a:t>
            </a:r>
            <a:endParaRPr lang="ru-RU" i="0">
              <a:latin typeface="Arial" charset="0"/>
            </a:endParaRPr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3860800"/>
            <a:ext cx="2700338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4"/>
          <p:cNvSpPr>
            <a:spLocks noGrp="1"/>
          </p:cNvSpPr>
          <p:nvPr>
            <p:ph type="title" idx="4294967295"/>
          </p:nvPr>
        </p:nvSpPr>
        <p:spPr>
          <a:xfrm>
            <a:off x="457200" y="1143000"/>
            <a:ext cx="8147050" cy="3654425"/>
          </a:xfrm>
        </p:spPr>
        <p:txBody>
          <a:bodyPr/>
          <a:lstStyle/>
          <a:p>
            <a:pPr algn="just"/>
            <a:r>
              <a:rPr lang="ru-RU" sz="2800" b="1" i="1" smtClean="0">
                <a:solidFill>
                  <a:schemeClr val="accent1"/>
                </a:solidFill>
                <a:latin typeface="Tahoma" pitchFamily="34" charset="0"/>
              </a:rPr>
              <a:t>Адаптированная образовательная программа</a:t>
            </a:r>
            <a:r>
              <a:rPr lang="ru-RU" sz="2800" i="1" smtClean="0">
                <a:solidFill>
                  <a:schemeClr val="tx1"/>
                </a:solidFill>
                <a:latin typeface="Tahoma" pitchFamily="34" charset="0"/>
              </a:rPr>
              <a:t> – образовательная программа, адаптированная для обучения лиц с ОВЗ с учетом их психофизического развития, индивидуальных возможностей и при необходимости обеспечивающая коррекцию нарушений развития и социальную адаптацию указанных лиц.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2" name="Rectangle 4"/>
          <p:cNvSpPr>
            <a:spLocks noGrp="1"/>
          </p:cNvSpPr>
          <p:nvPr>
            <p:ph type="ctrTitle" idx="4294967295"/>
          </p:nvPr>
        </p:nvSpPr>
        <p:spPr>
          <a:xfrm>
            <a:off x="539750" y="1700213"/>
            <a:ext cx="8064500" cy="2305050"/>
          </a:xfrm>
        </p:spPr>
        <p:txBody>
          <a:bodyPr/>
          <a:lstStyle/>
          <a:p>
            <a:pPr algn="just"/>
            <a:r>
              <a:rPr lang="ru-RU" sz="2800" i="1" smtClean="0">
                <a:solidFill>
                  <a:schemeClr val="tx1"/>
                </a:solidFill>
                <a:latin typeface="Tahoma" pitchFamily="34" charset="0"/>
              </a:rPr>
              <a:t>Осуществляя образовательный процесс, педагогические работники и администрация образовательных организаций не имеют права применять к обучающимся с ОВЗ меры дисциплинарного взыскания.</a:t>
            </a:r>
          </a:p>
        </p:txBody>
      </p:sp>
      <p:sp>
        <p:nvSpPr>
          <p:cNvPr id="63493" name="Rectangle 5"/>
          <p:cNvSpPr>
            <a:spLocks noGrp="1"/>
          </p:cNvSpPr>
          <p:nvPr>
            <p:ph type="subTitle" idx="4294967295"/>
          </p:nvPr>
        </p:nvSpPr>
        <p:spPr>
          <a:xfrm>
            <a:off x="3851275" y="4941888"/>
            <a:ext cx="4608513" cy="696912"/>
          </a:xfrm>
        </p:spPr>
        <p:txBody>
          <a:bodyPr/>
          <a:lstStyle/>
          <a:p>
            <a:pPr marL="109538" indent="0" algn="ctr">
              <a:buFont typeface="Georgia" pitchFamily="18" charset="0"/>
              <a:buNone/>
            </a:pPr>
            <a:r>
              <a:rPr lang="ru-RU" sz="1800" i="1" smtClean="0">
                <a:latin typeface="Tahoma" pitchFamily="34" charset="0"/>
              </a:rPr>
              <a:t>Ч.5, ст. 43 Федерального закона «Об образовании»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Прямоугольник 2"/>
          <p:cNvSpPr>
            <a:spLocks noChangeArrowheads="1"/>
          </p:cNvSpPr>
          <p:nvPr/>
        </p:nvSpPr>
        <p:spPr bwMode="auto">
          <a:xfrm>
            <a:off x="4286250" y="5429250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Tahoma" pitchFamily="34" charset="0"/>
              </a:rPr>
              <a:t>ст.79 ч.11,</a:t>
            </a:r>
          </a:p>
          <a:p>
            <a:r>
              <a:rPr lang="ru-RU">
                <a:cs typeface="Tahoma" pitchFamily="34" charset="0"/>
              </a:rPr>
              <a:t>Федеральный закон «Об образовании </a:t>
            </a:r>
          </a:p>
          <a:p>
            <a:r>
              <a:rPr lang="ru-RU">
                <a:cs typeface="Tahoma" pitchFamily="34" charset="0"/>
              </a:rPr>
              <a:t>в Российской Федерации»</a:t>
            </a:r>
            <a:r>
              <a:rPr lang="ru-RU">
                <a:solidFill>
                  <a:srgbClr val="002060"/>
                </a:solidFill>
                <a:cs typeface="Tahoma" pitchFamily="34" charset="0"/>
              </a:rPr>
              <a:t> </a:t>
            </a:r>
            <a:endParaRPr lang="ru-RU" i="0">
              <a:latin typeface="Arial" charset="0"/>
            </a:endParaRPr>
          </a:p>
        </p:txBody>
      </p:sp>
      <p:sp>
        <p:nvSpPr>
          <p:cNvPr id="32770" name="Прямоугольник 3"/>
          <p:cNvSpPr>
            <a:spLocks noChangeArrowheads="1"/>
          </p:cNvSpPr>
          <p:nvPr/>
        </p:nvSpPr>
        <p:spPr bwMode="auto">
          <a:xfrm>
            <a:off x="857250" y="1643063"/>
            <a:ext cx="74295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cs typeface="Tahoma" pitchFamily="34" charset="0"/>
              </a:rPr>
              <a:t>	При получении образования обучающимся с ограниченными возможностями здоровья предоставляются бесплатно </a:t>
            </a:r>
            <a:r>
              <a:rPr lang="ru-RU" sz="2400">
                <a:solidFill>
                  <a:srgbClr val="002060"/>
                </a:solidFill>
                <a:cs typeface="Tahoma" pitchFamily="34" charset="0"/>
              </a:rPr>
              <a:t>специальные учебники и учебные пособия, иная учебная литература, а также услуги сурдопереводчиков и тифлосурдопереводчиков.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Прямоугольник 2"/>
          <p:cNvSpPr>
            <a:spLocks noChangeArrowheads="1"/>
          </p:cNvSpPr>
          <p:nvPr/>
        </p:nvSpPr>
        <p:spPr bwMode="auto">
          <a:xfrm>
            <a:off x="642938" y="1785938"/>
            <a:ext cx="800100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cs typeface="Tahoma" pitchFamily="34" charset="0"/>
              </a:rPr>
              <a:t>	Обучающиеся с ограниченными возможностями здоровья, проживающие в организации, осуществляющей образовательную деятельность, находятся на полном государственном обеспечении и обеспечиваются питанием, одеждой, обувью, мягким и жестким инвентарем. Иные </a:t>
            </a:r>
            <a:r>
              <a:rPr lang="ru-RU" sz="2400">
                <a:solidFill>
                  <a:srgbClr val="002060"/>
                </a:solidFill>
                <a:cs typeface="Tahoma" pitchFamily="34" charset="0"/>
              </a:rPr>
              <a:t>обучающиеся с ограниченными возможностями здоровья обеспечиваются бесплатным двухразовым питанием.</a:t>
            </a:r>
          </a:p>
        </p:txBody>
      </p:sp>
      <p:sp>
        <p:nvSpPr>
          <p:cNvPr id="33794" name="Прямоугольник 3"/>
          <p:cNvSpPr>
            <a:spLocks noChangeArrowheads="1"/>
          </p:cNvSpPr>
          <p:nvPr/>
        </p:nvSpPr>
        <p:spPr bwMode="auto">
          <a:xfrm>
            <a:off x="4286250" y="5429250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Tahoma" pitchFamily="34" charset="0"/>
              </a:rPr>
              <a:t>ст.79 ч.7,</a:t>
            </a:r>
          </a:p>
          <a:p>
            <a:r>
              <a:rPr lang="ru-RU">
                <a:cs typeface="Tahoma" pitchFamily="34" charset="0"/>
              </a:rPr>
              <a:t>Федеральный закон «Об образовании </a:t>
            </a:r>
          </a:p>
          <a:p>
            <a:r>
              <a:rPr lang="ru-RU">
                <a:cs typeface="Tahoma" pitchFamily="34" charset="0"/>
              </a:rPr>
              <a:t>в Российской Федерации»</a:t>
            </a:r>
            <a:r>
              <a:rPr lang="ru-RU">
                <a:solidFill>
                  <a:srgbClr val="002060"/>
                </a:solidFill>
                <a:cs typeface="Tahoma" pitchFamily="34" charset="0"/>
              </a:rPr>
              <a:t> </a:t>
            </a:r>
            <a:endParaRPr lang="ru-RU" i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571500" y="1285875"/>
            <a:ext cx="7929563" cy="45243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ctr"/>
            <a:r>
              <a:rPr lang="ru-RU" sz="24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ПРИКАЗ  МИНИСТЕРСТВА ОБРАЗОВАНИЯ И НАУКИ РОССИЙСКОЙ ФЕДЕРАЦИИ </a:t>
            </a:r>
          </a:p>
          <a:p>
            <a:pPr indent="342900" algn="ctr"/>
            <a:r>
              <a:rPr lang="ru-RU" sz="24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от 30 августа 2013 г. N 1014 </a:t>
            </a:r>
          </a:p>
          <a:p>
            <a:pPr indent="342900" algn="just"/>
            <a:endParaRPr lang="ru-RU" sz="2400">
              <a:solidFill>
                <a:srgbClr val="002060"/>
              </a:solidFill>
              <a:ea typeface="Times New Roman" pitchFamily="18" charset="0"/>
              <a:cs typeface="Tahoma" pitchFamily="34" charset="0"/>
            </a:endParaRPr>
          </a:p>
          <a:p>
            <a:pPr indent="342900" algn="ctr" eaLnBrk="0" hangingPunct="0"/>
            <a:r>
              <a:rPr lang="ru-RU" sz="2400" b="1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</a:t>
            </a:r>
            <a:r>
              <a:rPr lang="ru-RU" sz="24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/>
            </a:r>
            <a:br>
              <a:rPr lang="ru-RU" sz="24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</a:br>
            <a:r>
              <a:rPr lang="ru-RU" sz="24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/>
            </a:r>
            <a:br>
              <a:rPr lang="ru-RU" sz="24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</a:br>
            <a:endParaRPr lang="ru-RU" sz="2400">
              <a:solidFill>
                <a:srgbClr val="002060"/>
              </a:solidFill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42875" y="419100"/>
            <a:ext cx="8786813" cy="51498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ctr"/>
            <a:r>
              <a:rPr lang="ru-RU" sz="2800" b="1">
                <a:solidFill>
                  <a:schemeClr val="accent1"/>
                </a:solidFill>
                <a:cs typeface="Tahoma" pitchFamily="34" charset="0"/>
              </a:rPr>
              <a:t>Направленность групп ДОО</a:t>
            </a:r>
          </a:p>
          <a:p>
            <a:pPr indent="342900" algn="ctr"/>
            <a:endParaRPr lang="ru-RU" sz="2800">
              <a:solidFill>
                <a:schemeClr val="accent1"/>
              </a:solidFill>
              <a:cs typeface="Tahoma" pitchFamily="34" charset="0"/>
            </a:endParaRPr>
          </a:p>
          <a:p>
            <a:pPr indent="342900">
              <a:buFont typeface="Wingdings" pitchFamily="2" charset="2"/>
              <a:buChar char="Ø"/>
            </a:pPr>
            <a:r>
              <a:rPr lang="ru-RU" sz="2400">
                <a:solidFill>
                  <a:schemeClr val="accent1"/>
                </a:solidFill>
                <a:cs typeface="Tahoma" pitchFamily="34" charset="0"/>
              </a:rPr>
              <a:t>Общеразвивающая</a:t>
            </a:r>
            <a:r>
              <a:rPr lang="ru-RU" sz="2400">
                <a:solidFill>
                  <a:schemeClr val="accent1"/>
                </a:solidFill>
                <a:ea typeface="Times New Roman" pitchFamily="18" charset="0"/>
                <a:cs typeface="Tahoma" pitchFamily="34" charset="0"/>
              </a:rPr>
              <a:t> </a:t>
            </a:r>
            <a:r>
              <a:rPr lang="ru-RU" sz="200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(</a:t>
            </a:r>
            <a:r>
              <a:rPr lang="ru-RU" sz="2000">
                <a:solidFill>
                  <a:srgbClr val="000000"/>
                </a:solidFill>
                <a:cs typeface="Tahoma" pitchFamily="34" charset="0"/>
              </a:rPr>
              <a:t>реализация образовательной программы дошкольного образования</a:t>
            </a: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), </a:t>
            </a:r>
          </a:p>
          <a:p>
            <a:pPr indent="342900">
              <a:buFont typeface="Wingdings" pitchFamily="2" charset="2"/>
              <a:buChar char="Ø"/>
            </a:pPr>
            <a:r>
              <a:rPr lang="ru-RU" sz="2400">
                <a:solidFill>
                  <a:schemeClr val="accent1"/>
                </a:solidFill>
                <a:cs typeface="Tahoma" pitchFamily="34" charset="0"/>
              </a:rPr>
              <a:t>Компенсирующая</a:t>
            </a:r>
            <a:r>
              <a:rPr lang="ru-RU" sz="240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ru-RU" sz="2000"/>
              <a:t>реализация адаптированной образовательной программы дошкольного образования для детей с ОВЗ)</a:t>
            </a:r>
            <a:endParaRPr lang="ru-RU"/>
          </a:p>
          <a:p>
            <a:pPr indent="342900">
              <a:buFont typeface="Wingdings" pitchFamily="2" charset="2"/>
              <a:buChar char="Ø"/>
            </a:pPr>
            <a:r>
              <a:rPr lang="ru-RU" sz="2400">
                <a:solidFill>
                  <a:schemeClr val="accent1"/>
                </a:solidFill>
                <a:cs typeface="Tahoma" pitchFamily="34" charset="0"/>
              </a:rPr>
              <a:t>Оздоровительная</a:t>
            </a:r>
            <a:r>
              <a:rPr lang="ru-RU" sz="2000">
                <a:cs typeface="Tahoma" pitchFamily="34" charset="0"/>
              </a:rPr>
              <a:t> (</a:t>
            </a:r>
            <a:r>
              <a:rPr lang="ru-RU"/>
              <a:t>реализация</a:t>
            </a:r>
            <a:r>
              <a:rPr lang="ru-RU" b="1"/>
              <a:t> </a:t>
            </a:r>
            <a:r>
              <a:rPr lang="ru-RU" sz="2000">
                <a:cs typeface="Tahoma" pitchFamily="34" charset="0"/>
              </a:rPr>
              <a:t>образовательной программы дошкольного образования, а также комплекс санитарно-гигиенических, лечебно-оздоровительных и профилактических мероприятий и процедур)</a:t>
            </a: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,</a:t>
            </a:r>
          </a:p>
          <a:p>
            <a:pPr indent="342900">
              <a:buFont typeface="Wingdings" pitchFamily="2" charset="2"/>
              <a:buChar char="Ø"/>
            </a:pPr>
            <a:r>
              <a:rPr lang="ru-RU" sz="240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2400">
                <a:solidFill>
                  <a:schemeClr val="accent1"/>
                </a:solidFill>
              </a:rPr>
              <a:t>Комбинированная </a:t>
            </a: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(</a:t>
            </a:r>
            <a:r>
              <a:rPr lang="ru-RU" sz="2000">
                <a:cs typeface="Tahoma" pitchFamily="34" charset="0"/>
              </a:rPr>
              <a:t>совместное образование здоровых детей и детей с ограниченными возможностями здоровья в соответствии с образовательной программой дошкольного образования, адаптированной для детей с ОВЗ)</a:t>
            </a:r>
            <a:r>
              <a:rPr lang="ru-RU" sz="2000">
                <a:solidFill>
                  <a:srgbClr val="000000"/>
                </a:solidFill>
                <a:cs typeface="Times New Roman" pitchFamily="18" charset="0"/>
              </a:rPr>
              <a:t>. </a:t>
            </a:r>
          </a:p>
          <a:p>
            <a:pPr indent="342900">
              <a:buFont typeface="Wingdings" pitchFamily="2" charset="2"/>
              <a:buNone/>
            </a:pPr>
            <a:endParaRPr lang="ru-RU" sz="2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36866" name="Прямоугольник 3"/>
          <p:cNvSpPr>
            <a:spLocks noChangeArrowheads="1"/>
          </p:cNvSpPr>
          <p:nvPr/>
        </p:nvSpPr>
        <p:spPr bwMode="auto">
          <a:xfrm>
            <a:off x="4357688" y="5500688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ПРИКАЗ МИНОБРНАУКИ РФ от 30 августа 2013 г. N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  <a:endParaRPr lang="ru-RU" sz="1200" i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285750" y="1000125"/>
            <a:ext cx="8643938" cy="5357813"/>
          </a:xfrm>
        </p:spPr>
        <p:txBody>
          <a:bodyPr/>
          <a:lstStyle/>
          <a:p>
            <a:pPr eaLnBrk="1" hangingPunct="1"/>
            <a:r>
              <a:rPr lang="ru-RU" i="1" smtClean="0">
                <a:latin typeface="Tahoma" pitchFamily="34" charset="0"/>
                <a:cs typeface="Tahoma" pitchFamily="34" charset="0"/>
              </a:rPr>
              <a:t>Сеть специальных (коррекционных) учреждений в городе Новосибирске включает  </a:t>
            </a:r>
            <a:r>
              <a:rPr lang="ru-RU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15 с (к) школ  </a:t>
            </a:r>
          </a:p>
          <a:p>
            <a:pPr eaLnBrk="1" hangingPunct="1">
              <a:buFont typeface="Georgia" pitchFamily="18" charset="0"/>
              <a:buNone/>
            </a:pPr>
            <a:r>
              <a:rPr lang="ru-RU" i="1" smtClean="0">
                <a:latin typeface="Tahoma" pitchFamily="34" charset="0"/>
                <a:cs typeface="Tahoma" pitchFamily="34" charset="0"/>
              </a:rPr>
              <a:t>  I-VIII вида, в которых обучаются 1740 детей;</a:t>
            </a:r>
          </a:p>
          <a:p>
            <a:pPr eaLnBrk="1" hangingPunct="1"/>
            <a:r>
              <a:rPr lang="ru-RU" i="1" smtClean="0">
                <a:latin typeface="Tahoma" pitchFamily="34" charset="0"/>
                <a:cs typeface="Tahoma" pitchFamily="34" charset="0"/>
              </a:rPr>
              <a:t>В </a:t>
            </a:r>
            <a:r>
              <a:rPr lang="ru-RU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15  </a:t>
            </a:r>
            <a:r>
              <a:rPr lang="ru-RU" i="1" smtClean="0">
                <a:latin typeface="Tahoma" pitchFamily="34" charset="0"/>
                <a:cs typeface="Tahoma" pitchFamily="34" charset="0"/>
              </a:rPr>
              <a:t>образовательных организациях</a:t>
            </a:r>
            <a:r>
              <a:rPr lang="ru-RU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i="1" smtClean="0">
                <a:latin typeface="Tahoma" pitchFamily="34" charset="0"/>
                <a:cs typeface="Tahoma" pitchFamily="34" charset="0"/>
              </a:rPr>
              <a:t>города организованы классы компенсирующего обучения для детей с ЗПР ;</a:t>
            </a:r>
          </a:p>
          <a:p>
            <a:pPr eaLnBrk="1" hangingPunct="1"/>
            <a:r>
              <a:rPr lang="ru-RU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17 </a:t>
            </a:r>
            <a:r>
              <a:rPr lang="ru-RU" i="1" smtClean="0">
                <a:latin typeface="Tahoma" pitchFamily="34" charset="0"/>
                <a:cs typeface="Tahoma" pitchFamily="34" charset="0"/>
              </a:rPr>
              <a:t>образовательных организаций</a:t>
            </a:r>
            <a:r>
              <a:rPr lang="ru-RU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i="1" smtClean="0">
                <a:latin typeface="Tahoma" pitchFamily="34" charset="0"/>
                <a:cs typeface="Tahoma" pitchFamily="34" charset="0"/>
              </a:rPr>
              <a:t>Новосибирска являются участниками Регионального проекта «Обучение и социализация детей с ОВЗ в инклюзивном образовательном пространстве Новосибирской области».</a:t>
            </a:r>
          </a:p>
          <a:p>
            <a:pPr eaLnBrk="1" hangingPunct="1">
              <a:buFont typeface="Georgia" pitchFamily="18" charset="0"/>
              <a:buNone/>
            </a:pPr>
            <a:endParaRPr lang="ru-RU" i="1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Georgia" pitchFamily="18" charset="0"/>
              <a:buNone/>
            </a:pPr>
            <a:endParaRPr lang="ru-RU" i="1" smtClean="0">
              <a:latin typeface="Tahoma" pitchFamily="34" charset="0"/>
              <a:cs typeface="Tahoma" pitchFamily="34" charset="0"/>
            </a:endParaRP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Прямоугольник 2"/>
          <p:cNvSpPr>
            <a:spLocks noChangeArrowheads="1"/>
          </p:cNvSpPr>
          <p:nvPr/>
        </p:nvSpPr>
        <p:spPr bwMode="auto">
          <a:xfrm>
            <a:off x="571500" y="2000250"/>
            <a:ext cx="7786688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cs typeface="Tahoma" pitchFamily="34" charset="0"/>
              </a:rPr>
              <a:t> 	Содержание дошкольного образования и условия организации обучения и воспитания детей с ограниченными возможностями здоровья определяются адаптированной образовательной программой, а для инвалидов также в соответствии с </a:t>
            </a:r>
            <a:r>
              <a:rPr lang="ru-RU" sz="2400" u="sng">
                <a:solidFill>
                  <a:srgbClr val="002060"/>
                </a:solidFill>
                <a:cs typeface="Tahoma" pitchFamily="34" charset="0"/>
                <a:hlinkClick r:id="rId2"/>
              </a:rPr>
              <a:t>индивидуальной программой</a:t>
            </a:r>
            <a:r>
              <a:rPr lang="ru-RU" sz="2400">
                <a:cs typeface="Tahoma" pitchFamily="34" charset="0"/>
              </a:rPr>
              <a:t> реабилитации инвалида. </a:t>
            </a:r>
          </a:p>
        </p:txBody>
      </p:sp>
      <p:sp>
        <p:nvSpPr>
          <p:cNvPr id="37890" name="Прямоугольник 3"/>
          <p:cNvSpPr>
            <a:spLocks noChangeArrowheads="1"/>
          </p:cNvSpPr>
          <p:nvPr/>
        </p:nvSpPr>
        <p:spPr bwMode="auto">
          <a:xfrm>
            <a:off x="4143375" y="5357813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ПРИКАЗ МИНОБРНАУКИ РФ от 30 августа 2013 г. N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  <a:endParaRPr lang="ru-RU" sz="1200" i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ChangeArrowheads="1"/>
          </p:cNvSpPr>
          <p:nvPr/>
        </p:nvSpPr>
        <p:spPr bwMode="auto">
          <a:xfrm>
            <a:off x="428625" y="1585913"/>
            <a:ext cx="82153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 algn="just"/>
            <a:r>
              <a:rPr lang="ru-RU" sz="2400"/>
              <a:t>В образовательных организациях, осуществляющих образовательную деятельность по адаптированным образовательным программам дошкольного образования, должны быть созданы </a:t>
            </a:r>
            <a:r>
              <a:rPr lang="ru-RU" sz="2400">
                <a:solidFill>
                  <a:schemeClr val="accent1"/>
                </a:solidFill>
              </a:rPr>
              <a:t>специальные условия для получения дошкольного образования детьми с ограниченными возможностями здоровья.</a:t>
            </a:r>
          </a:p>
        </p:txBody>
      </p:sp>
      <p:sp>
        <p:nvSpPr>
          <p:cNvPr id="38914" name="Прямоугольник 4"/>
          <p:cNvSpPr>
            <a:spLocks noChangeArrowheads="1"/>
          </p:cNvSpPr>
          <p:nvPr/>
        </p:nvSpPr>
        <p:spPr bwMode="auto">
          <a:xfrm>
            <a:off x="4143375" y="5072063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ПРИКАЗ МИНОБРНАУКИ РФ от 30 августа 2013 г. N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  <a:endParaRPr lang="ru-RU" sz="1200" i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6"/>
          <p:cNvSpPr>
            <a:spLocks noGrp="1"/>
          </p:cNvSpPr>
          <p:nvPr>
            <p:ph type="body" idx="4294967295"/>
          </p:nvPr>
        </p:nvSpPr>
        <p:spPr>
          <a:xfrm>
            <a:off x="285750" y="1500188"/>
            <a:ext cx="8858250" cy="4873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200" i="1" smtClean="0">
                <a:latin typeface="Tahoma" pitchFamily="34" charset="0"/>
              </a:rPr>
              <a:t>использование специальных образовательных программ и методов обучения и воспитания, </a:t>
            </a:r>
          </a:p>
          <a:p>
            <a:pPr eaLnBrk="1" hangingPunct="1">
              <a:lnSpc>
                <a:spcPct val="9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200" i="1" smtClean="0">
                <a:latin typeface="Tahoma" pitchFamily="34" charset="0"/>
              </a:rPr>
              <a:t>специальных учебников, учебных пособий и дидактических материалов,</a:t>
            </a:r>
            <a:r>
              <a:rPr lang="ru-RU" sz="2200" smtClean="0"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200" i="1" smtClean="0">
                <a:latin typeface="Tahoma" pitchFamily="34" charset="0"/>
              </a:rPr>
              <a:t>специальных технических средств обучения коллективного и индивидуального пользования, </a:t>
            </a:r>
          </a:p>
          <a:p>
            <a:pPr eaLnBrk="1" hangingPunct="1">
              <a:lnSpc>
                <a:spcPct val="9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200" i="1" smtClean="0">
                <a:latin typeface="Tahoma" pitchFamily="34" charset="0"/>
              </a:rPr>
              <a:t>предоставление услуг ассистента (помощника), оказывающего детям необходимую техническую помощь,</a:t>
            </a:r>
            <a:r>
              <a:rPr lang="ru-RU" sz="2200" smtClean="0"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200" i="1" smtClean="0">
                <a:latin typeface="Tahoma" pitchFamily="34" charset="0"/>
              </a:rPr>
              <a:t>проведение групповых и индивидуальных коррекционных занятий, </a:t>
            </a:r>
          </a:p>
          <a:p>
            <a:pPr eaLnBrk="1" hangingPunct="1">
              <a:lnSpc>
                <a:spcPct val="90000"/>
              </a:lnSpc>
              <a:buClr>
                <a:srgbClr val="EB641B"/>
              </a:buClr>
              <a:buFont typeface="Wingdings 2" pitchFamily="18" charset="2"/>
              <a:buChar char=""/>
            </a:pPr>
            <a:r>
              <a:rPr lang="ru-RU" sz="2200" i="1" smtClean="0">
                <a:latin typeface="Tahoma" pitchFamily="34" charset="0"/>
              </a:rPr>
              <a:t>обеспечение доступа в здания образовательных организаций.</a:t>
            </a:r>
            <a:r>
              <a:rPr lang="ru-RU" sz="2200" smtClean="0">
                <a:latin typeface="Tahoma" pitchFamily="34" charset="0"/>
              </a:rPr>
              <a:t> </a:t>
            </a:r>
          </a:p>
          <a:p>
            <a:endParaRPr lang="ru-RU" sz="2200" smtClean="0"/>
          </a:p>
        </p:txBody>
      </p:sp>
      <p:sp>
        <p:nvSpPr>
          <p:cNvPr id="39938" name="Прямоугольник 3"/>
          <p:cNvSpPr>
            <a:spLocks noChangeArrowheads="1"/>
          </p:cNvSpPr>
          <p:nvPr/>
        </p:nvSpPr>
        <p:spPr bwMode="auto">
          <a:xfrm>
            <a:off x="285750" y="571500"/>
            <a:ext cx="8286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accent1"/>
                </a:solidFill>
                <a:cs typeface="Tahoma" pitchFamily="34" charset="0"/>
              </a:rPr>
              <a:t>Специальные условия для получения дошкольного образования </a:t>
            </a:r>
          </a:p>
        </p:txBody>
      </p:sp>
      <p:sp>
        <p:nvSpPr>
          <p:cNvPr id="39939" name="Прямоугольник 4"/>
          <p:cNvSpPr>
            <a:spLocks noChangeArrowheads="1"/>
          </p:cNvSpPr>
          <p:nvPr/>
        </p:nvSpPr>
        <p:spPr bwMode="auto">
          <a:xfrm>
            <a:off x="4357688" y="5429250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ПРИКАЗ МИНОБРНАУКИ РФ от 30 августа 2013 г. N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  <a:endParaRPr lang="ru-RU" sz="1200" i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6"/>
          <p:cNvSpPr>
            <a:spLocks noGrp="1"/>
          </p:cNvSpPr>
          <p:nvPr>
            <p:ph type="body" idx="4294967295"/>
          </p:nvPr>
        </p:nvSpPr>
        <p:spPr>
          <a:xfrm>
            <a:off x="285750" y="2133600"/>
            <a:ext cx="8229600" cy="2232025"/>
          </a:xfrm>
        </p:spPr>
        <p:txBody>
          <a:bodyPr/>
          <a:lstStyle/>
          <a:p>
            <a:pPr eaLnBrk="1" hangingPunct="1"/>
            <a:r>
              <a:rPr lang="ru-RU" i="1" smtClean="0">
                <a:latin typeface="Tahoma" pitchFamily="34" charset="0"/>
              </a:rPr>
              <a:t>совместно с другими детьми,</a:t>
            </a:r>
          </a:p>
          <a:p>
            <a:pPr eaLnBrk="1" hangingPunct="1"/>
            <a:r>
              <a:rPr lang="ru-RU" i="1" smtClean="0">
                <a:latin typeface="Tahoma" pitchFamily="34" charset="0"/>
              </a:rPr>
              <a:t>в отдельных группах,</a:t>
            </a:r>
          </a:p>
          <a:p>
            <a:pPr eaLnBrk="1" hangingPunct="1"/>
            <a:r>
              <a:rPr lang="ru-RU" i="1" smtClean="0">
                <a:latin typeface="Tahoma" pitchFamily="34" charset="0"/>
              </a:rPr>
              <a:t>в отдельных образовательных организациях.</a:t>
            </a:r>
          </a:p>
          <a:p>
            <a:pPr eaLnBrk="1" hangingPunct="1"/>
            <a:endParaRPr lang="ru-RU" i="1" smtClean="0">
              <a:latin typeface="Tahoma" pitchFamily="34" charset="0"/>
            </a:endParaRPr>
          </a:p>
          <a:p>
            <a:endParaRPr lang="ru-RU" smtClean="0"/>
          </a:p>
        </p:txBody>
      </p:sp>
      <p:sp>
        <p:nvSpPr>
          <p:cNvPr id="40962" name="Прямоугольник 4"/>
          <p:cNvSpPr>
            <a:spLocks noChangeArrowheads="1"/>
          </p:cNvSpPr>
          <p:nvPr/>
        </p:nvSpPr>
        <p:spPr bwMode="auto">
          <a:xfrm>
            <a:off x="1143000" y="692150"/>
            <a:ext cx="61436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chemeClr val="accent1"/>
                </a:solidFill>
              </a:rPr>
              <a:t>Дошкольное образование детей </a:t>
            </a:r>
          </a:p>
          <a:p>
            <a:pPr algn="ctr"/>
            <a:r>
              <a:rPr lang="ru-RU" sz="2400" b="1">
                <a:solidFill>
                  <a:schemeClr val="accent1"/>
                </a:solidFill>
              </a:rPr>
              <a:t>с ограниченными возможностями здоровья может быть организовано</a:t>
            </a:r>
            <a:r>
              <a:rPr lang="ru-RU" sz="2400">
                <a:solidFill>
                  <a:schemeClr val="accent1"/>
                </a:solidFill>
              </a:rPr>
              <a:t>:</a:t>
            </a:r>
          </a:p>
        </p:txBody>
      </p:sp>
      <p:sp>
        <p:nvSpPr>
          <p:cNvPr id="40963" name="Прямоугольник 5"/>
          <p:cNvSpPr>
            <a:spLocks noChangeArrowheads="1"/>
          </p:cNvSpPr>
          <p:nvPr/>
        </p:nvSpPr>
        <p:spPr bwMode="auto">
          <a:xfrm>
            <a:off x="4357688" y="5214938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ПРИКАЗ МИНОБРНАУКИ РФ от 30 августа 2013 г. N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  <a:endParaRPr lang="ru-RU" sz="1200" i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Прямоугольник 2"/>
          <p:cNvSpPr>
            <a:spLocks noChangeArrowheads="1"/>
          </p:cNvSpPr>
          <p:nvPr/>
        </p:nvSpPr>
        <p:spPr bwMode="auto">
          <a:xfrm>
            <a:off x="714375" y="2500313"/>
            <a:ext cx="77152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cs typeface="Tahoma" pitchFamily="34" charset="0"/>
              </a:rPr>
              <a:t> </a:t>
            </a:r>
            <a:r>
              <a:rPr lang="ru-RU" sz="2800">
                <a:solidFill>
                  <a:srgbClr val="002060"/>
                </a:solidFill>
                <a:cs typeface="Tahoma" pitchFamily="34" charset="0"/>
              </a:rPr>
              <a:t>Численность</a:t>
            </a:r>
            <a:r>
              <a:rPr lang="ru-RU" sz="2800">
                <a:cs typeface="Tahoma" pitchFamily="34" charset="0"/>
              </a:rPr>
              <a:t> обучающихся с ограниченными возможностями здоровья в учебной группе устанавливается до </a:t>
            </a:r>
            <a:r>
              <a:rPr lang="ru-RU" sz="2800">
                <a:solidFill>
                  <a:srgbClr val="002060"/>
                </a:solidFill>
                <a:cs typeface="Tahoma" pitchFamily="34" charset="0"/>
              </a:rPr>
              <a:t>15 человек</a:t>
            </a:r>
            <a:r>
              <a:rPr lang="ru-RU" sz="2800">
                <a:cs typeface="Tahoma" pitchFamily="34" charset="0"/>
              </a:rPr>
              <a:t>.</a:t>
            </a:r>
          </a:p>
        </p:txBody>
      </p:sp>
      <p:sp>
        <p:nvSpPr>
          <p:cNvPr id="41986" name="Прямоугольник 3"/>
          <p:cNvSpPr>
            <a:spLocks noChangeArrowheads="1"/>
          </p:cNvSpPr>
          <p:nvPr/>
        </p:nvSpPr>
        <p:spPr bwMode="auto">
          <a:xfrm>
            <a:off x="4357688" y="5214938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ПРИКАЗ МИНОБРНАУКИ РФ от 30 августа 2013 г. N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  <a:endParaRPr lang="ru-RU" sz="1200" i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395288" y="1292225"/>
            <a:ext cx="8280400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>
                <a:solidFill>
                  <a:srgbClr val="000000"/>
                </a:solidFill>
                <a:ea typeface="Times New Roman" pitchFamily="18" charset="0"/>
                <a:cs typeface="Tahoma" pitchFamily="34" charset="0"/>
              </a:rPr>
              <a:t>      </a:t>
            </a:r>
            <a:r>
              <a:rPr lang="ru-RU" sz="2400">
                <a:ea typeface="Times New Roman" pitchFamily="18" charset="0"/>
                <a:cs typeface="Tahoma" pitchFamily="34" charset="0"/>
              </a:rPr>
              <a:t>При получении дошкольного образования воспитанникам с ограниченными возможностями здоровья предоставляются бесплатно специальные учебники и учебные пособия, иная учебная литература, а также услуги сурдопереводчиков и тифлосурдопереводчиков.</a:t>
            </a:r>
          </a:p>
          <a:p>
            <a:pPr algn="just"/>
            <a:r>
              <a:rPr lang="ru-RU" sz="2400">
                <a:ea typeface="Times New Roman" pitchFamily="18" charset="0"/>
                <a:cs typeface="Tahoma" pitchFamily="34" charset="0"/>
              </a:rPr>
              <a:t/>
            </a:r>
            <a:br>
              <a:rPr lang="ru-RU" sz="2400">
                <a:ea typeface="Times New Roman" pitchFamily="18" charset="0"/>
                <a:cs typeface="Tahoma" pitchFamily="34" charset="0"/>
              </a:rPr>
            </a:br>
            <a:r>
              <a:rPr lang="ru-RU">
                <a:ea typeface="Times New Roman" pitchFamily="18" charset="0"/>
                <a:cs typeface="Tahoma" pitchFamily="34" charset="0"/>
              </a:rPr>
              <a:t/>
            </a:r>
            <a:br>
              <a:rPr lang="ru-RU">
                <a:ea typeface="Times New Roman" pitchFamily="18" charset="0"/>
                <a:cs typeface="Tahoma" pitchFamily="34" charset="0"/>
              </a:rPr>
            </a:br>
            <a:endParaRPr lang="ru-RU">
              <a:ea typeface="Times New Roman" pitchFamily="18" charset="0"/>
              <a:cs typeface="Tahoma" pitchFamily="34" charset="0"/>
            </a:endParaRPr>
          </a:p>
        </p:txBody>
      </p:sp>
      <p:sp>
        <p:nvSpPr>
          <p:cNvPr id="43010" name="Прямоугольник 3"/>
          <p:cNvSpPr>
            <a:spLocks noChangeArrowheads="1"/>
          </p:cNvSpPr>
          <p:nvPr/>
        </p:nvSpPr>
        <p:spPr bwMode="auto">
          <a:xfrm>
            <a:off x="4357688" y="5214938"/>
            <a:ext cx="4572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ПРИКАЗ МИНОБРНАУКИ РФ от 30 августа 2013 г. N 1014 «ОБ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ОБРАЗОВАНИЯ»</a:t>
            </a:r>
            <a:endParaRPr lang="ru-RU" sz="1200" i="0">
              <a:latin typeface="Arial" charset="0"/>
              <a:ea typeface="Times New Roman" pitchFamily="18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5"/>
          <p:cNvSpPr>
            <a:spLocks noGrp="1"/>
          </p:cNvSpPr>
          <p:nvPr>
            <p:ph type="subTitle" idx="4294967295"/>
          </p:nvPr>
        </p:nvSpPr>
        <p:spPr>
          <a:xfrm>
            <a:off x="357188" y="2060575"/>
            <a:ext cx="8280400" cy="3654425"/>
          </a:xfrm>
        </p:spPr>
        <p:txBody>
          <a:bodyPr/>
          <a:lstStyle/>
          <a:p>
            <a:pPr marL="109538" indent="0" algn="just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ru-RU" sz="2400" i="1" smtClean="0">
                <a:latin typeface="Tahoma" pitchFamily="34" charset="0"/>
              </a:rPr>
              <a:t>Цель ПМПК – своевременное выявление</a:t>
            </a:r>
            <a:r>
              <a:rPr lang="ru-RU" sz="2400" i="1" smtClean="0">
                <a:solidFill>
                  <a:srgbClr val="2B4A5E"/>
                </a:solidFill>
                <a:latin typeface="Tahoma" pitchFamily="34" charset="0"/>
              </a:rPr>
              <a:t> </a:t>
            </a:r>
            <a:r>
              <a:rPr lang="ru-RU" sz="2400" i="1" smtClean="0">
                <a:latin typeface="Tahoma" pitchFamily="34" charset="0"/>
              </a:rPr>
              <a:t>детей с особенностями в физическом и (или) психическом развитии и (или) с отклонениями в поведении,  проведение их комплексного психолого-медико-педагогического обследования</a:t>
            </a:r>
            <a:r>
              <a:rPr lang="ru-RU" sz="2400" i="1" smtClean="0">
                <a:solidFill>
                  <a:srgbClr val="2B4A5E"/>
                </a:solidFill>
                <a:latin typeface="Tahoma" pitchFamily="34" charset="0"/>
              </a:rPr>
              <a:t> </a:t>
            </a:r>
            <a:r>
              <a:rPr lang="ru-RU" sz="2400" i="1" smtClean="0">
                <a:latin typeface="Tahoma" pitchFamily="34" charset="0"/>
              </a:rPr>
              <a:t>и подготовка  по результатам обследования рекомендаций</a:t>
            </a:r>
            <a:r>
              <a:rPr lang="ru-RU" sz="2400" i="1" smtClean="0">
                <a:solidFill>
                  <a:srgbClr val="2B4A5E"/>
                </a:solidFill>
                <a:latin typeface="Tahoma" pitchFamily="34" charset="0"/>
              </a:rPr>
              <a:t> </a:t>
            </a:r>
            <a:r>
              <a:rPr lang="ru-RU" sz="2400" i="1" smtClean="0">
                <a:latin typeface="Tahoma" pitchFamily="34" charset="0"/>
              </a:rPr>
              <a:t>по оказанию им психолого-медико-педагогической помощи и организации их обучения и воспитания, а также подтверждение, уточнение или изменение ранее данных рекомендаций. </a:t>
            </a:r>
          </a:p>
          <a:p>
            <a:pPr marL="109538" indent="0" algn="ctr">
              <a:lnSpc>
                <a:spcPct val="90000"/>
              </a:lnSpc>
              <a:buFont typeface="Georgia" pitchFamily="18" charset="0"/>
              <a:buNone/>
            </a:pPr>
            <a:endParaRPr lang="ru-RU" sz="2400" smtClean="0"/>
          </a:p>
        </p:txBody>
      </p:sp>
      <p:sp>
        <p:nvSpPr>
          <p:cNvPr id="44034" name="Прямоугольник 3"/>
          <p:cNvSpPr>
            <a:spLocks noChangeArrowheads="1"/>
          </p:cNvSpPr>
          <p:nvPr/>
        </p:nvSpPr>
        <p:spPr bwMode="auto">
          <a:xfrm>
            <a:off x="714375" y="549275"/>
            <a:ext cx="7929563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chemeClr val="accent1"/>
                </a:solidFill>
                <a:cs typeface="Tahoma" pitchFamily="34" charset="0"/>
              </a:rPr>
              <a:t>Городская </a:t>
            </a:r>
          </a:p>
          <a:p>
            <a:pPr algn="ctr"/>
            <a:r>
              <a:rPr lang="ru-RU" sz="3200" b="1">
                <a:solidFill>
                  <a:schemeClr val="accent1"/>
                </a:solidFill>
                <a:cs typeface="Tahoma" pitchFamily="34" charset="0"/>
              </a:rPr>
              <a:t>психолого-медико-педагогическая комиссия</a:t>
            </a:r>
          </a:p>
        </p:txBody>
      </p:sp>
      <p:sp>
        <p:nvSpPr>
          <p:cNvPr id="44035" name="Rectangle 1"/>
          <p:cNvSpPr>
            <a:spLocks noChangeArrowheads="1"/>
          </p:cNvSpPr>
          <p:nvPr/>
        </p:nvSpPr>
        <p:spPr bwMode="auto">
          <a:xfrm>
            <a:off x="2357438" y="5861050"/>
            <a:ext cx="66436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cs typeface="Tahoma" pitchFamily="34" charset="0"/>
              </a:rPr>
              <a:t>Приказ ГУО мэрии г. Новосибирска  от 20.01.2014 № 29-од «Об утверждении Положения о Городской (территориальной) психолого-медико-</a:t>
            </a:r>
            <a:r>
              <a:rPr lang="ru-RU" sz="1400">
                <a:ea typeface="Times New Roman" pitchFamily="18" charset="0"/>
                <a:cs typeface="Tahoma" pitchFamily="34" charset="0"/>
              </a:rPr>
              <a:t>педагогической комиссии»</a:t>
            </a:r>
            <a:r>
              <a:rPr lang="ru-RU" sz="900">
                <a:cs typeface="Tahoma" pitchFamily="34" charset="0"/>
              </a:rPr>
              <a:t> </a:t>
            </a:r>
            <a:endParaRPr lang="ru-RU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Прямоугольник 2"/>
          <p:cNvSpPr>
            <a:spLocks noChangeArrowheads="1"/>
          </p:cNvSpPr>
          <p:nvPr/>
        </p:nvSpPr>
        <p:spPr bwMode="auto">
          <a:xfrm>
            <a:off x="785813" y="981075"/>
            <a:ext cx="7500937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400">
                <a:cs typeface="Tahoma" pitchFamily="34" charset="0"/>
              </a:rPr>
              <a:t>В </a:t>
            </a:r>
            <a:r>
              <a:rPr lang="ru-RU" sz="2400">
                <a:solidFill>
                  <a:srgbClr val="002060"/>
                </a:solidFill>
                <a:cs typeface="Tahoma" pitchFamily="34" charset="0"/>
              </a:rPr>
              <a:t>состав ГПМПК </a:t>
            </a:r>
            <a:r>
              <a:rPr lang="ru-RU" sz="2400">
                <a:cs typeface="Tahoma" pitchFamily="34" charset="0"/>
              </a:rPr>
              <a:t>входят: педагоги-психологи, учителя-дефектологи (по разным профилям), учитель-логопед, невролог, врач-педиатр, медицинская сестра. При необходимости в состав комиссии могут быть включены и другие специалисты. </a:t>
            </a:r>
          </a:p>
        </p:txBody>
      </p:sp>
      <p:sp>
        <p:nvSpPr>
          <p:cNvPr id="46082" name="Rectangle 1"/>
          <p:cNvSpPr>
            <a:spLocks noChangeArrowheads="1"/>
          </p:cNvSpPr>
          <p:nvPr/>
        </p:nvSpPr>
        <p:spPr bwMode="auto">
          <a:xfrm>
            <a:off x="2214563" y="5718175"/>
            <a:ext cx="66436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cs typeface="Tahoma" pitchFamily="34" charset="0"/>
              </a:rPr>
              <a:t>Приказ ГУО мэрии г. Новосибирска  от 20.01.2014 № 29-од «Об утверждении Положения о Городской (территориальной) психолого-медико-педагогической комиссии</a:t>
            </a:r>
            <a:r>
              <a:rPr lang="ru-RU" sz="1400">
                <a:ea typeface="Times New Roman" pitchFamily="18" charset="0"/>
                <a:cs typeface="Tahoma" pitchFamily="34" charset="0"/>
              </a:rPr>
              <a:t>»</a:t>
            </a:r>
            <a:r>
              <a:rPr lang="ru-RU" sz="900">
                <a:cs typeface="Tahoma" pitchFamily="34" charset="0"/>
              </a:rPr>
              <a:t> </a:t>
            </a:r>
            <a:endParaRPr lang="ru-RU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214313" y="1122363"/>
            <a:ext cx="8643937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 eaLnBrk="0" hangingPunct="0">
              <a:buFont typeface="Wingdings" pitchFamily="2" charset="2"/>
              <a:buChar char="Ø"/>
              <a:tabLst>
                <a:tab pos="-2171700" algn="l"/>
                <a:tab pos="-1828800" algn="l"/>
              </a:tabLst>
            </a:pPr>
            <a:r>
              <a:rPr lang="ru-RU" sz="1600">
                <a:cs typeface="Tahoma" pitchFamily="34" charset="0"/>
              </a:rPr>
              <a:t>проведение обследования детей в возрасте от 0 до 18 лет в целях своевременного выявления особенностей в физическом и (или) психическом развитии и (или) отклонений в поведении детей;</a:t>
            </a:r>
          </a:p>
          <a:p>
            <a:pPr indent="457200" algn="just" eaLnBrk="0" hangingPunct="0">
              <a:buFont typeface="Wingdings" pitchFamily="2" charset="2"/>
              <a:buChar char="Ø"/>
              <a:tabLst>
                <a:tab pos="-2171700" algn="l"/>
                <a:tab pos="-1828800" algn="l"/>
              </a:tabLst>
            </a:pPr>
            <a:r>
              <a:rPr lang="ru-RU" sz="1600">
                <a:cs typeface="Tahoma" pitchFamily="34" charset="0"/>
              </a:rPr>
              <a:t>подготовка по результатам обследования рекомендаций по оказанию детям психолого-медико-педагогической помощи и организации их обучения и воспитания, подтверждение, уточнение или изменение ранее данных комиссией рекомендаций;</a:t>
            </a:r>
          </a:p>
          <a:p>
            <a:pPr indent="457200" algn="just" eaLnBrk="0" hangingPunct="0">
              <a:buFont typeface="Wingdings" pitchFamily="2" charset="2"/>
              <a:buChar char="Ø"/>
              <a:tabLst>
                <a:tab pos="-2171700" algn="l"/>
                <a:tab pos="-1828800" algn="l"/>
              </a:tabLst>
            </a:pPr>
            <a:r>
              <a:rPr lang="ru-RU" sz="1600">
                <a:cs typeface="Tahoma" pitchFamily="34" charset="0"/>
              </a:rPr>
              <a:t>оказание федеральным учреждениям медико-социальной экспертизы (МСЭ) содействия в разработке индивидуальной программы реабилитации ребенка-инвалида в части получения образования;</a:t>
            </a:r>
          </a:p>
          <a:p>
            <a:pPr indent="457200" algn="just" eaLnBrk="0" hangingPunct="0">
              <a:buFont typeface="Wingdings" pitchFamily="2" charset="2"/>
              <a:buChar char="Ø"/>
              <a:tabLst>
                <a:tab pos="-2171700" algn="l"/>
                <a:tab pos="-1828800" algn="l"/>
              </a:tabLst>
            </a:pPr>
            <a:r>
              <a:rPr lang="ru-RU" sz="1600">
                <a:cs typeface="Tahoma" pitchFamily="34" charset="0"/>
              </a:rPr>
              <a:t>оказание консультативной помощи родителям (законным представителям) детей, работникам образовательных организаций, организаций, осуществляющих социальное обслуживание, медицинских организаций, других организаций по вопросам воспитания, обучения и коррекции нарушений развития детей с ограниченными возможностями здоровья и (или) девиантным (общественно опасным) поведением;</a:t>
            </a:r>
          </a:p>
          <a:p>
            <a:pPr indent="457200" algn="just" eaLnBrk="0" hangingPunct="0">
              <a:buFont typeface="Wingdings" pitchFamily="2" charset="2"/>
              <a:buChar char="Ø"/>
              <a:tabLst>
                <a:tab pos="-2171700" algn="l"/>
                <a:tab pos="-1828800" algn="l"/>
              </a:tabLst>
            </a:pPr>
            <a:r>
              <a:rPr lang="ru-RU" sz="1600">
                <a:cs typeface="Tahoma" pitchFamily="34" charset="0"/>
              </a:rPr>
              <a:t>участие в организации информационно-просветительской работы с участниками образовательного процесса в области предупреждения и коррекции недостатков в физическом и (или) психическом развитии и (или) отклонений в поведении детей, формирование толерантного отношения к детям с ограниченными возможностями здоровья.</a:t>
            </a:r>
          </a:p>
          <a:p>
            <a:pPr indent="457200" algn="just" eaLnBrk="0" hangingPunct="0">
              <a:buFontTx/>
              <a:buChar char="-"/>
              <a:tabLst>
                <a:tab pos="-2171700" algn="l"/>
                <a:tab pos="-1828800" algn="l"/>
              </a:tabLst>
            </a:pPr>
            <a:endParaRPr lang="ru-RU" sz="1600">
              <a:cs typeface="Tahoma" pitchFamily="34" charset="0"/>
            </a:endParaRPr>
          </a:p>
          <a:p>
            <a:pPr indent="457200" algn="just" eaLnBrk="0" hangingPunct="0">
              <a:buFontTx/>
              <a:buChar char="-"/>
              <a:tabLst>
                <a:tab pos="-2171700" algn="l"/>
                <a:tab pos="-1828800" algn="l"/>
              </a:tabLst>
            </a:pPr>
            <a:endParaRPr lang="ru-RU" sz="1600">
              <a:cs typeface="Tahoma" pitchFamily="34" charset="0"/>
            </a:endParaRPr>
          </a:p>
          <a:p>
            <a:pPr indent="457200" algn="just" eaLnBrk="0" hangingPunct="0">
              <a:tabLst>
                <a:tab pos="-2171700" algn="l"/>
                <a:tab pos="-1828800" algn="l"/>
              </a:tabLst>
            </a:pPr>
            <a:endParaRPr lang="ru-RU" sz="1600">
              <a:cs typeface="Tahoma" pitchFamily="34" charset="0"/>
            </a:endParaRPr>
          </a:p>
        </p:txBody>
      </p:sp>
      <p:sp>
        <p:nvSpPr>
          <p:cNvPr id="47106" name="Прямоугольник 4"/>
          <p:cNvSpPr>
            <a:spLocks noChangeArrowheads="1"/>
          </p:cNvSpPr>
          <p:nvPr/>
        </p:nvSpPr>
        <p:spPr bwMode="auto">
          <a:xfrm>
            <a:off x="428625" y="714375"/>
            <a:ext cx="80724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450850">
              <a:tabLst>
                <a:tab pos="-2171700" algn="l"/>
                <a:tab pos="-1828800" algn="l"/>
              </a:tabLst>
            </a:pPr>
            <a:r>
              <a:rPr lang="ru-RU" sz="2400" b="1">
                <a:solidFill>
                  <a:srgbClr val="002060"/>
                </a:solidFill>
                <a:cs typeface="Tahoma" pitchFamily="34" charset="0"/>
              </a:rPr>
              <a:t>Основные направления деятельности ГПМПК:</a:t>
            </a:r>
          </a:p>
        </p:txBody>
      </p:sp>
      <p:sp>
        <p:nvSpPr>
          <p:cNvPr id="47107" name="Rectangle 1"/>
          <p:cNvSpPr>
            <a:spLocks noChangeArrowheads="1"/>
          </p:cNvSpPr>
          <p:nvPr/>
        </p:nvSpPr>
        <p:spPr bwMode="auto">
          <a:xfrm>
            <a:off x="2286000" y="6002338"/>
            <a:ext cx="664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200">
                <a:cs typeface="Tahoma" pitchFamily="34" charset="0"/>
              </a:rPr>
              <a:t>Приказ ГУО мэрии г. Новосибирска  от 20.01.2014 № 29-од «Об утверждении Положения о Городской (территориальной) психолого-медико-</a:t>
            </a:r>
            <a:r>
              <a:rPr lang="ru-RU" sz="1200">
                <a:ea typeface="Times New Roman" pitchFamily="18" charset="0"/>
                <a:cs typeface="Tahoma" pitchFamily="34" charset="0"/>
              </a:rPr>
              <a:t>педагогической комиссии»</a:t>
            </a:r>
            <a:r>
              <a:rPr lang="ru-RU" sz="1200">
                <a:cs typeface="Tahoma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3"/>
          <p:cNvSpPr>
            <a:spLocks noGrp="1"/>
          </p:cNvSpPr>
          <p:nvPr>
            <p:ph type="body" idx="4294967295"/>
          </p:nvPr>
        </p:nvSpPr>
        <p:spPr>
          <a:xfrm>
            <a:off x="214313" y="1285875"/>
            <a:ext cx="8786812" cy="5016500"/>
          </a:xfrm>
        </p:spPr>
        <p:txBody>
          <a:bodyPr/>
          <a:lstStyle/>
          <a:p>
            <a:pPr eaLnBrk="1" hangingPunct="1"/>
            <a:r>
              <a:rPr lang="ru-RU" sz="1800" i="1" smtClean="0">
                <a:latin typeface="Tahoma" pitchFamily="34" charset="0"/>
              </a:rPr>
              <a:t>документ, удостоверяющий их личность;</a:t>
            </a:r>
          </a:p>
          <a:p>
            <a:pPr eaLnBrk="1" hangingPunct="1"/>
            <a:r>
              <a:rPr lang="ru-RU" sz="1800" i="1" smtClean="0">
                <a:latin typeface="Tahoma" pitchFamily="34" charset="0"/>
              </a:rPr>
              <a:t>согласие на проведение обследования ребенка в комиссии; </a:t>
            </a:r>
          </a:p>
          <a:p>
            <a:pPr eaLnBrk="1" hangingPunct="1"/>
            <a:r>
              <a:rPr lang="ru-RU" sz="1800" i="1" smtClean="0">
                <a:latin typeface="Tahoma" pitchFamily="34" charset="0"/>
              </a:rPr>
              <a:t>копию паспорта или свидетельства о рождении ребенка;</a:t>
            </a:r>
          </a:p>
          <a:p>
            <a:pPr eaLnBrk="1" hangingPunct="1"/>
            <a:r>
              <a:rPr lang="ru-RU" sz="1800" i="1" smtClean="0">
                <a:latin typeface="Tahoma" pitchFamily="34" charset="0"/>
              </a:rPr>
              <a:t>направление образовательной организации, организации, осуществляющей социальное обслуживание, медицинской организации, другой организации (при наличии);</a:t>
            </a:r>
          </a:p>
          <a:p>
            <a:pPr eaLnBrk="1" hangingPunct="1"/>
            <a:r>
              <a:rPr lang="ru-RU" sz="1800" i="1" smtClean="0">
                <a:latin typeface="Tahoma" pitchFamily="34" charset="0"/>
              </a:rPr>
              <a:t>заключение ПМП(к) образовательной организации или специалиста (специалистов), осуществляющего психолого-медико-педагогическое сопровождение обучающихся;</a:t>
            </a:r>
            <a:r>
              <a:rPr lang="ru-RU" sz="1800" smtClean="0">
                <a:latin typeface="Tahoma" pitchFamily="34" charset="0"/>
              </a:rPr>
              <a:t> </a:t>
            </a:r>
          </a:p>
          <a:p>
            <a:pPr eaLnBrk="1" hangingPunct="1"/>
            <a:r>
              <a:rPr lang="ru-RU" sz="1800" i="1" smtClean="0">
                <a:latin typeface="Tahoma" pitchFamily="34" charset="0"/>
              </a:rPr>
              <a:t>заключение комиссии о результатах ранее проведенного обследования ребенка (при наличии);</a:t>
            </a:r>
          </a:p>
          <a:p>
            <a:pPr eaLnBrk="1" hangingPunct="1"/>
            <a:r>
              <a:rPr lang="ru-RU" sz="1800" i="1" smtClean="0">
                <a:latin typeface="Tahoma" pitchFamily="34" charset="0"/>
              </a:rPr>
              <a:t>подробную выписку из истории развития ребенка с заключениями врачей, наблюдающих ребенка в медицинской организации по месту жительства (регистрации);</a:t>
            </a:r>
            <a:r>
              <a:rPr lang="ru-RU" sz="1800" smtClean="0">
                <a:latin typeface="Tahoma" pitchFamily="34" charset="0"/>
              </a:rPr>
              <a:t> </a:t>
            </a:r>
          </a:p>
          <a:p>
            <a:pPr eaLnBrk="1" hangingPunct="1"/>
            <a:r>
              <a:rPr lang="ru-RU" sz="1800" i="1" smtClean="0">
                <a:latin typeface="Tahoma" pitchFamily="34" charset="0"/>
              </a:rPr>
              <a:t>характеристику обучающегося, выданную ОО;</a:t>
            </a:r>
          </a:p>
          <a:p>
            <a:pPr eaLnBrk="1" hangingPunct="1"/>
            <a:r>
              <a:rPr lang="ru-RU" sz="1800" i="1" smtClean="0">
                <a:latin typeface="Tahoma" pitchFamily="34" charset="0"/>
              </a:rPr>
              <a:t>результаты самостоятельной деятельности ребёнка.</a:t>
            </a:r>
          </a:p>
          <a:p>
            <a:pPr eaLnBrk="1" hangingPunct="1"/>
            <a:endParaRPr lang="ru-RU" sz="1800" i="1" smtClean="0">
              <a:latin typeface="Tahoma" pitchFamily="34" charset="0"/>
            </a:endParaRPr>
          </a:p>
          <a:p>
            <a:endParaRPr lang="ru-RU" sz="2400" smtClean="0"/>
          </a:p>
        </p:txBody>
      </p:sp>
      <p:sp>
        <p:nvSpPr>
          <p:cNvPr id="48130" name="Прямоугольник 3"/>
          <p:cNvSpPr>
            <a:spLocks noChangeArrowheads="1"/>
          </p:cNvSpPr>
          <p:nvPr/>
        </p:nvSpPr>
        <p:spPr bwMode="auto">
          <a:xfrm>
            <a:off x="642938" y="571500"/>
            <a:ext cx="7858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2060"/>
                </a:solidFill>
                <a:cs typeface="Tahoma" pitchFamily="34" charset="0"/>
              </a:rPr>
              <a:t>Для проведения обследования ребенка его родители предъявляют в комиссию:</a:t>
            </a:r>
          </a:p>
        </p:txBody>
      </p:sp>
      <p:sp>
        <p:nvSpPr>
          <p:cNvPr id="48131" name="Rectangle 1"/>
          <p:cNvSpPr>
            <a:spLocks noChangeArrowheads="1"/>
          </p:cNvSpPr>
          <p:nvPr/>
        </p:nvSpPr>
        <p:spPr bwMode="auto">
          <a:xfrm>
            <a:off x="2357438" y="6003925"/>
            <a:ext cx="66436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cs typeface="Tahoma" pitchFamily="34" charset="0"/>
              </a:rPr>
              <a:t>Приказ ГУО мэрии г. Новосибирска  от 20.01.2014 № 29-од «Об утверждении Положения о Городской (территориальной) психолого-медико-</a:t>
            </a:r>
            <a:r>
              <a:rPr lang="ru-RU" sz="1400">
                <a:ea typeface="Times New Roman" pitchFamily="18" charset="0"/>
                <a:cs typeface="Tahoma" pitchFamily="34" charset="0"/>
              </a:rPr>
              <a:t>педагогической комиссии»</a:t>
            </a:r>
            <a:r>
              <a:rPr lang="ru-RU" sz="900">
                <a:cs typeface="Tahoma" pitchFamily="34" charset="0"/>
              </a:rPr>
              <a:t> </a:t>
            </a:r>
            <a:endParaRPr lang="ru-RU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2"/>
          <p:cNvSpPr>
            <a:spLocks noGrp="1"/>
          </p:cNvSpPr>
          <p:nvPr>
            <p:ph idx="1"/>
          </p:nvPr>
        </p:nvSpPr>
        <p:spPr>
          <a:xfrm>
            <a:off x="357188" y="857250"/>
            <a:ext cx="8215312" cy="1643063"/>
          </a:xfrm>
        </p:spPr>
        <p:txBody>
          <a:bodyPr/>
          <a:lstStyle/>
          <a:p>
            <a:pPr eaLnBrk="1" hangingPunct="1">
              <a:buFont typeface="Georgia" pitchFamily="18" charset="0"/>
              <a:buNone/>
            </a:pPr>
            <a:r>
              <a:rPr lang="ru-RU" sz="3600" i="1" smtClean="0">
                <a:latin typeface="Tahoma" pitchFamily="34" charset="0"/>
                <a:cs typeface="Tahoma" pitchFamily="34" charset="0"/>
              </a:rPr>
              <a:t>  На</a:t>
            </a:r>
            <a:r>
              <a:rPr lang="ru-RU" sz="3600" b="1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3600" i="1" smtClean="0">
                <a:latin typeface="Tahoma" pitchFamily="34" charset="0"/>
                <a:cs typeface="Tahoma" pitchFamily="34" charset="0"/>
              </a:rPr>
              <a:t>сегодняшний день</a:t>
            </a:r>
            <a:r>
              <a:rPr lang="ru-RU" sz="3600" b="1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3600" i="1" smtClean="0">
                <a:latin typeface="Tahoma" pitchFamily="34" charset="0"/>
                <a:cs typeface="Tahoma" pitchFamily="34" charset="0"/>
              </a:rPr>
              <a:t>в городе</a:t>
            </a:r>
            <a:r>
              <a:rPr lang="ru-RU" sz="3600" b="1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246 </a:t>
            </a:r>
            <a:r>
              <a:rPr lang="ru-RU" sz="3600" i="1" smtClean="0">
                <a:latin typeface="Tahoma" pitchFamily="34" charset="0"/>
                <a:cs typeface="Tahoma" pitchFamily="34" charset="0"/>
              </a:rPr>
              <a:t>дошкольных образовательных организаций, которые посещают</a:t>
            </a:r>
            <a:endParaRPr lang="ru-RU" sz="3600" b="1" i="1" smtClean="0">
              <a:solidFill>
                <a:srgbClr val="002060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>
              <a:buFont typeface="Georgia" pitchFamily="18" charset="0"/>
              <a:buNone/>
            </a:pPr>
            <a:r>
              <a:rPr lang="ru-RU" sz="3600" b="1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64000</a:t>
            </a:r>
            <a:r>
              <a:rPr lang="ru-RU" sz="3600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ru-RU" sz="3600" i="1" smtClean="0">
                <a:latin typeface="Tahoma" pitchFamily="34" charset="0"/>
                <a:cs typeface="Tahoma" pitchFamily="34" charset="0"/>
              </a:rPr>
              <a:t>детей.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571500" y="1928813"/>
            <a:ext cx="7786688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7200" algn="just"/>
            <a:r>
              <a:rPr lang="ru-RU" sz="2400">
                <a:cs typeface="Tahoma" pitchFamily="34" charset="0"/>
              </a:rPr>
              <a:t>Обследование детей проводится </a:t>
            </a:r>
            <a:r>
              <a:rPr lang="ru-RU" sz="2400">
                <a:solidFill>
                  <a:srgbClr val="002060"/>
                </a:solidFill>
                <a:cs typeface="Tahoma" pitchFamily="34" charset="0"/>
              </a:rPr>
              <a:t>в помещениях комиссии</a:t>
            </a:r>
            <a:r>
              <a:rPr lang="ru-RU" sz="2400">
                <a:cs typeface="Tahoma" pitchFamily="34" charset="0"/>
              </a:rPr>
              <a:t>. При необходимости и наличии соответствующих условий обследование детей может быть проведено </a:t>
            </a:r>
            <a:r>
              <a:rPr lang="ru-RU" sz="2400">
                <a:solidFill>
                  <a:srgbClr val="002060"/>
                </a:solidFill>
                <a:cs typeface="Tahoma" pitchFamily="34" charset="0"/>
              </a:rPr>
              <a:t>по месту их проживания и (или) обучения.</a:t>
            </a:r>
          </a:p>
        </p:txBody>
      </p:sp>
      <p:sp>
        <p:nvSpPr>
          <p:cNvPr id="50178" name="Rectangle 1"/>
          <p:cNvSpPr>
            <a:spLocks noChangeArrowheads="1"/>
          </p:cNvSpPr>
          <p:nvPr/>
        </p:nvSpPr>
        <p:spPr bwMode="auto">
          <a:xfrm>
            <a:off x="2214563" y="5718175"/>
            <a:ext cx="66436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cs typeface="Tahoma" pitchFamily="34" charset="0"/>
              </a:rPr>
              <a:t>Приказ ГУО мэрии г. Новосибирска  от 20.01.2014 № 29-од «Об утверждении Положения о Городской (территориальной) психолого-медико-</a:t>
            </a:r>
            <a:r>
              <a:rPr lang="ru-RU" sz="1400">
                <a:ea typeface="Times New Roman" pitchFamily="18" charset="0"/>
                <a:cs typeface="Tahoma" pitchFamily="34" charset="0"/>
              </a:rPr>
              <a:t>педагогической комиссии»</a:t>
            </a:r>
            <a:r>
              <a:rPr lang="ru-RU" sz="900">
                <a:cs typeface="Tahoma" pitchFamily="34" charset="0"/>
              </a:rPr>
              <a:t> </a:t>
            </a:r>
            <a:endParaRPr lang="ru-RU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785813" y="1377950"/>
            <a:ext cx="742950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49263" algn="just"/>
            <a:r>
              <a:rPr lang="ru-RU" sz="24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Информация</a:t>
            </a:r>
            <a:r>
              <a:rPr lang="ru-RU" sz="2400">
                <a:ea typeface="Times New Roman" pitchFamily="18" charset="0"/>
                <a:cs typeface="Tahoma" pitchFamily="34" charset="0"/>
              </a:rPr>
              <a:t> о проведении обследования детей в комиссии, результаты обследования, а также иная информация, связанная с обследованием детей в комиссии, является </a:t>
            </a:r>
            <a:r>
              <a:rPr lang="ru-RU" sz="2400">
                <a:solidFill>
                  <a:srgbClr val="002060"/>
                </a:solidFill>
                <a:ea typeface="Times New Roman" pitchFamily="18" charset="0"/>
                <a:cs typeface="Tahoma" pitchFamily="34" charset="0"/>
              </a:rPr>
              <a:t>конфиденциальной</a:t>
            </a:r>
            <a:r>
              <a:rPr lang="ru-RU" sz="2400">
                <a:ea typeface="Times New Roman" pitchFamily="18" charset="0"/>
                <a:cs typeface="Tahoma" pitchFamily="34" charset="0"/>
              </a:rPr>
              <a:t>. Предоставление указанной информации без письменного согласия родителей (законных представителей) детей третьим лицам не допускается, за исключением случаев, предусмотренных законодательством Российской Федерации.</a:t>
            </a:r>
          </a:p>
        </p:txBody>
      </p:sp>
      <p:sp>
        <p:nvSpPr>
          <p:cNvPr id="51202" name="Rectangle 1"/>
          <p:cNvSpPr>
            <a:spLocks noChangeArrowheads="1"/>
          </p:cNvSpPr>
          <p:nvPr/>
        </p:nvSpPr>
        <p:spPr bwMode="auto">
          <a:xfrm>
            <a:off x="2214563" y="5718175"/>
            <a:ext cx="66436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cs typeface="Tahoma" pitchFamily="34" charset="0"/>
              </a:rPr>
              <a:t>Приказ ГУО мэрии г. Новосибирска  от 20.01.2014 № 29-од «Об утверждении Положения о Городской (территориальной) психолого-медико-</a:t>
            </a:r>
            <a:r>
              <a:rPr lang="ru-RU" sz="1400">
                <a:ea typeface="Times New Roman" pitchFamily="18" charset="0"/>
                <a:cs typeface="Tahoma" pitchFamily="34" charset="0"/>
              </a:rPr>
              <a:t>педагогической комиссии»</a:t>
            </a:r>
            <a:r>
              <a:rPr lang="ru-RU" sz="900">
                <a:cs typeface="Tahoma" pitchFamily="34" charset="0"/>
              </a:rPr>
              <a:t> </a:t>
            </a:r>
            <a:endParaRPr lang="ru-RU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7829550" cy="5000625"/>
          </a:xfrm>
        </p:spPr>
        <p:txBody>
          <a:bodyPr/>
          <a:lstStyle/>
          <a:p>
            <a:pPr algn="just" eaLnBrk="1" hangingPunct="1"/>
            <a:r>
              <a:rPr lang="ru-RU" sz="2400" i="1" smtClean="0">
                <a:latin typeface="Tahoma" pitchFamily="34" charset="0"/>
                <a:cs typeface="Tahoma" pitchFamily="34" charset="0"/>
              </a:rPr>
              <a:t>          </a:t>
            </a:r>
            <a:r>
              <a:rPr lang="ru-RU" sz="2400" i="1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Представленное родителями (законными представителями) детей заключение комиссии является основанием для создания органами исполнительной власти субъектов Российской Федерации, осуществляющими государственное управление в сфере образования, и органами местного самоуправления, осуществляющими управление в сфере образования, образовательными организациями, иными органами и организациями в соответствии с их компетенцией рекомендованных в заключении условий для обучения и воспитания детей. </a:t>
            </a:r>
            <a:r>
              <a:rPr lang="ru-RU" sz="2400" smtClean="0">
                <a:solidFill>
                  <a:schemeClr val="tx1"/>
                </a:solidFill>
              </a:rPr>
              <a:t/>
            </a:r>
            <a:br>
              <a:rPr lang="ru-RU" sz="2400" smtClean="0">
                <a:solidFill>
                  <a:schemeClr val="tx1"/>
                </a:solidFill>
              </a:rPr>
            </a:br>
            <a:endParaRPr lang="ru-RU" sz="24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714375" y="2071688"/>
            <a:ext cx="771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539750" algn="just">
              <a:defRPr/>
            </a:pPr>
            <a:r>
              <a:rPr lang="ru-RU" sz="2400" dirty="0">
                <a:solidFill>
                  <a:srgbClr val="002060"/>
                </a:solidFill>
                <a:cs typeface="Tahoma" pitchFamily="34" charset="0"/>
              </a:rPr>
              <a:t>Заключение комиссии действительно </a:t>
            </a:r>
            <a:r>
              <a:rPr lang="ru-RU" sz="2400" dirty="0">
                <a:cs typeface="Tahoma" pitchFamily="34" charset="0"/>
              </a:rPr>
              <a:t>для представления в указанные органы, организации </a:t>
            </a:r>
            <a:r>
              <a:rPr lang="ru-RU" sz="2400" dirty="0">
                <a:solidFill>
                  <a:schemeClr val="accent6">
                    <a:lumMod val="50000"/>
                  </a:schemeClr>
                </a:solidFill>
                <a:cs typeface="Tahoma" pitchFamily="34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cs typeface="Tahoma" pitchFamily="34" charset="0"/>
              </a:rPr>
              <a:t>течение календарного года </a:t>
            </a:r>
            <a:r>
              <a:rPr lang="ru-RU" sz="2400" dirty="0">
                <a:cs typeface="Tahoma" pitchFamily="34" charset="0"/>
              </a:rPr>
              <a:t>с даты его подписания.</a:t>
            </a:r>
          </a:p>
        </p:txBody>
      </p:sp>
      <p:sp>
        <p:nvSpPr>
          <p:cNvPr id="53250" name="Rectangle 1"/>
          <p:cNvSpPr>
            <a:spLocks noChangeArrowheads="1"/>
          </p:cNvSpPr>
          <p:nvPr/>
        </p:nvSpPr>
        <p:spPr bwMode="auto">
          <a:xfrm>
            <a:off x="2214563" y="5718175"/>
            <a:ext cx="66436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cs typeface="Tahoma" pitchFamily="34" charset="0"/>
              </a:rPr>
              <a:t>Приказ ГУО мэрии г. Новосибирска  от 20.01.2014 № 29-од «Об утверждении Положения о Городской (территориальной) психолого-медико-</a:t>
            </a:r>
            <a:r>
              <a:rPr lang="ru-RU" sz="1400">
                <a:ea typeface="Times New Roman" pitchFamily="18" charset="0"/>
                <a:cs typeface="Tahoma" pitchFamily="34" charset="0"/>
              </a:rPr>
              <a:t>педагогической комиссии»</a:t>
            </a:r>
            <a:r>
              <a:rPr lang="ru-RU" sz="900">
                <a:cs typeface="Tahoma" pitchFamily="34" charset="0"/>
              </a:rPr>
              <a:t> </a:t>
            </a:r>
            <a:endParaRPr lang="ru-RU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85750" y="1598613"/>
            <a:ext cx="8643938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/>
            <a:r>
              <a:rPr lang="ru-RU"/>
              <a:t> </a:t>
            </a:r>
            <a:r>
              <a:rPr lang="ru-RU" sz="2000"/>
              <a:t>- защищать законные права и интересы детей;</a:t>
            </a:r>
          </a:p>
          <a:p>
            <a:pPr indent="450850"/>
            <a:r>
              <a:rPr lang="ru-RU" sz="2000"/>
              <a:t>- присутствовать при обследовании детей в комиссии, обсуждении результатов обследования и вынесении комиссией заключения, высказывать свое мнение относительно рекомендаций по организации обучения и воспитания детей;</a:t>
            </a:r>
          </a:p>
          <a:p>
            <a:pPr indent="450850"/>
            <a:r>
              <a:rPr lang="ru-RU" sz="2000"/>
              <a:t>- получать консультации специалистов комиссии по вопросам обследования детей в комиссии и оказания им психолого-медико-педагогической помощи, в том числе информацию о своих правах и правах детей;</a:t>
            </a:r>
          </a:p>
          <a:p>
            <a:pPr indent="450850">
              <a:buFontTx/>
              <a:buChar char="-"/>
            </a:pPr>
            <a:r>
              <a:rPr lang="ru-RU" sz="2000"/>
              <a:t>обратиться в ГПМПК анонимно (в режиме консультации).</a:t>
            </a:r>
          </a:p>
          <a:p>
            <a:pPr indent="450850">
              <a:buFontTx/>
              <a:buChar char="-"/>
            </a:pPr>
            <a:r>
              <a:rPr lang="ru-RU" sz="2000"/>
              <a:t> в случае несогласия с заключением ГПМПК обратиться в Центральную ПМПК.</a:t>
            </a:r>
          </a:p>
        </p:txBody>
      </p:sp>
      <p:sp>
        <p:nvSpPr>
          <p:cNvPr id="54274" name="Прямоугольник 4"/>
          <p:cNvSpPr>
            <a:spLocks noChangeArrowheads="1"/>
          </p:cNvSpPr>
          <p:nvPr/>
        </p:nvSpPr>
        <p:spPr bwMode="auto">
          <a:xfrm>
            <a:off x="468313" y="692150"/>
            <a:ext cx="83581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2060"/>
                </a:solidFill>
                <a:cs typeface="Tahoma" pitchFamily="34" charset="0"/>
              </a:rPr>
              <a:t>Родители (законные представители) детей </a:t>
            </a:r>
          </a:p>
          <a:p>
            <a:pPr algn="ctr"/>
            <a:r>
              <a:rPr lang="ru-RU" sz="2400" b="1">
                <a:solidFill>
                  <a:srgbClr val="002060"/>
                </a:solidFill>
                <a:cs typeface="Tahoma" pitchFamily="34" charset="0"/>
              </a:rPr>
              <a:t>имеют право: </a:t>
            </a:r>
          </a:p>
        </p:txBody>
      </p:sp>
      <p:sp>
        <p:nvSpPr>
          <p:cNvPr id="54275" name="Rectangle 1"/>
          <p:cNvSpPr>
            <a:spLocks noChangeArrowheads="1"/>
          </p:cNvSpPr>
          <p:nvPr/>
        </p:nvSpPr>
        <p:spPr bwMode="auto">
          <a:xfrm>
            <a:off x="2286000" y="5789613"/>
            <a:ext cx="66436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1400">
                <a:cs typeface="Tahoma" pitchFamily="34" charset="0"/>
              </a:rPr>
              <a:t>Приказ ГУО мэрии г. Новосибирска  от 20.01.2014 № 29-од «Об утверждении Положения о Городской (территориальной) психолого-медико-</a:t>
            </a:r>
            <a:r>
              <a:rPr lang="ru-RU" sz="1400">
                <a:ea typeface="Times New Roman" pitchFamily="18" charset="0"/>
                <a:cs typeface="Tahoma" pitchFamily="34" charset="0"/>
              </a:rPr>
              <a:t>педагогической комиссии»</a:t>
            </a:r>
            <a:r>
              <a:rPr lang="ru-RU" sz="900">
                <a:cs typeface="Tahoma" pitchFamily="34" charset="0"/>
              </a:rPr>
              <a:t> </a:t>
            </a:r>
            <a:endParaRPr lang="ru-RU"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4"/>
          <p:cNvSpPr>
            <a:spLocks noGrp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ctr"/>
            <a:r>
              <a:rPr lang="ru-RU" sz="3600" b="1" i="1" smtClean="0">
                <a:solidFill>
                  <a:schemeClr val="tx1"/>
                </a:solidFill>
                <a:latin typeface="Tahoma" pitchFamily="34" charset="0"/>
              </a:rPr>
              <a:t>Наши контакты:</a:t>
            </a:r>
            <a:r>
              <a:rPr lang="ru-RU" sz="3600" b="1" i="1" smtClean="0">
                <a:latin typeface="Tahoma" pitchFamily="34" charset="0"/>
              </a:rPr>
              <a:t> </a:t>
            </a:r>
            <a:br>
              <a:rPr lang="ru-RU" sz="3600" b="1" i="1" smtClean="0">
                <a:latin typeface="Tahoma" pitchFamily="34" charset="0"/>
              </a:rPr>
            </a:br>
            <a:r>
              <a:rPr lang="ru-RU" sz="3600" b="1" i="1" smtClean="0">
                <a:latin typeface="Tahoma" pitchFamily="34" charset="0"/>
              </a:rPr>
              <a:t>630004, г. Новосибирск, </a:t>
            </a:r>
            <a:br>
              <a:rPr lang="ru-RU" sz="3600" b="1" i="1" smtClean="0">
                <a:latin typeface="Tahoma" pitchFamily="34" charset="0"/>
              </a:rPr>
            </a:br>
            <a:r>
              <a:rPr lang="ru-RU" sz="3600" b="1" i="1" smtClean="0">
                <a:latin typeface="Tahoma" pitchFamily="34" charset="0"/>
              </a:rPr>
              <a:t>ул. Дмитрия Шамшурина, 6</a:t>
            </a:r>
            <a:br>
              <a:rPr lang="ru-RU" sz="3600" b="1" i="1" smtClean="0">
                <a:latin typeface="Tahoma" pitchFamily="34" charset="0"/>
              </a:rPr>
            </a:br>
            <a:r>
              <a:rPr lang="ru-RU" sz="3600" b="1" i="1" smtClean="0">
                <a:latin typeface="Tahoma" pitchFamily="34" charset="0"/>
              </a:rPr>
              <a:t/>
            </a:r>
            <a:br>
              <a:rPr lang="ru-RU" sz="3600" b="1" i="1" smtClean="0">
                <a:latin typeface="Tahoma" pitchFamily="34" charset="0"/>
              </a:rPr>
            </a:br>
            <a:r>
              <a:rPr lang="ru-RU" sz="3600" b="1" i="1" smtClean="0">
                <a:latin typeface="Tahoma" pitchFamily="34" charset="0"/>
              </a:rPr>
              <a:t>+7(383)222-66-09</a:t>
            </a:r>
            <a:r>
              <a:rPr lang="ru-RU" sz="3600" b="1" i="1" u="sng" smtClean="0">
                <a:latin typeface="Tahoma" pitchFamily="34" charset="0"/>
                <a:hlinkClick r:id="rId2"/>
              </a:rPr>
              <a:t/>
            </a:r>
            <a:br>
              <a:rPr lang="ru-RU" sz="3600" b="1" i="1" u="sng" smtClean="0">
                <a:latin typeface="Tahoma" pitchFamily="34" charset="0"/>
                <a:hlinkClick r:id="rId2"/>
              </a:rPr>
            </a:br>
            <a:r>
              <a:rPr lang="ru-RU" sz="3600" b="1" i="1" u="sng" smtClean="0">
                <a:latin typeface="Tahoma" pitchFamily="34" charset="0"/>
                <a:hlinkClick r:id="rId2"/>
              </a:rPr>
              <a:t>magistr_nsk@nios.ru</a:t>
            </a:r>
            <a:endParaRPr lang="ru-RU" sz="3600" b="1" i="1" u="sng" smtClean="0">
              <a:latin typeface="Tahoma" pitchFamily="34" charset="0"/>
            </a:endParaRPr>
          </a:p>
        </p:txBody>
      </p:sp>
      <p:sp>
        <p:nvSpPr>
          <p:cNvPr id="55298" name="Rectangle 5"/>
          <p:cNvSpPr>
            <a:spLocks noGrp="1"/>
          </p:cNvSpPr>
          <p:nvPr>
            <p:ph type="subTitle" idx="4294967295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109538" indent="0" algn="ctr">
              <a:buFont typeface="Georgia" pitchFamily="18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Заголовок 1"/>
          <p:cNvSpPr>
            <a:spLocks noGrp="1"/>
          </p:cNvSpPr>
          <p:nvPr>
            <p:ph type="title"/>
          </p:nvPr>
        </p:nvSpPr>
        <p:spPr>
          <a:xfrm>
            <a:off x="357188" y="2276475"/>
            <a:ext cx="8229600" cy="1368425"/>
          </a:xfrm>
        </p:spPr>
        <p:txBody>
          <a:bodyPr/>
          <a:lstStyle/>
          <a:p>
            <a:pPr algn="ctr" eaLnBrk="1" hangingPunct="1"/>
            <a:r>
              <a:rPr lang="ru-RU" i="1" smtClean="0">
                <a:latin typeface="Tahoma" pitchFamily="34" charset="0"/>
                <a:cs typeface="Tahoma" pitchFamily="34" charset="0"/>
              </a:rPr>
              <a:t>Благодарим за внимание!</a:t>
            </a:r>
          </a:p>
        </p:txBody>
      </p:sp>
      <p:pic>
        <p:nvPicPr>
          <p:cNvPr id="58371" name="Picture 8" descr="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5122" y="3402012"/>
            <a:ext cx="3268663" cy="3217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softEdge rad="317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z="3200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Группы компенсирующей </a:t>
            </a:r>
            <a:r>
              <a:rPr lang="en-US" sz="3200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/>
            </a:r>
            <a:br>
              <a:rPr lang="en-US" sz="3200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</a:br>
            <a:r>
              <a:rPr lang="ru-RU" sz="3200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направленности ДОО</a:t>
            </a:r>
          </a:p>
        </p:txBody>
      </p:sp>
      <p:graphicFrame>
        <p:nvGraphicFramePr>
          <p:cNvPr id="6" name="Схема 5"/>
          <p:cNvGraphicFramePr/>
          <p:nvPr/>
        </p:nvGraphicFramePr>
        <p:xfrm>
          <a:off x="1071538" y="1643050"/>
          <a:ext cx="7143800" cy="2643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1071538" y="4357694"/>
          <a:ext cx="7048528" cy="185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Заголовок 1"/>
          <p:cNvSpPr>
            <a:spLocks noGrp="1"/>
          </p:cNvSpPr>
          <p:nvPr>
            <p:ph type="title"/>
          </p:nvPr>
        </p:nvSpPr>
        <p:spPr>
          <a:xfrm>
            <a:off x="428625" y="714375"/>
            <a:ext cx="8229600" cy="1066800"/>
          </a:xfrm>
        </p:spPr>
        <p:txBody>
          <a:bodyPr/>
          <a:lstStyle/>
          <a:p>
            <a:pPr algn="ctr" eaLnBrk="1" hangingPunct="1"/>
            <a:r>
              <a:rPr lang="ru-RU" sz="3600" i="1" smtClean="0">
                <a:solidFill>
                  <a:srgbClr val="002060"/>
                </a:solidFill>
                <a:latin typeface="Tahoma" pitchFamily="34" charset="0"/>
                <a:cs typeface="Tahoma" pitchFamily="34" charset="0"/>
              </a:rPr>
              <a:t>ПМП(к)  в  образовательных организациях</a:t>
            </a:r>
          </a:p>
        </p:txBody>
      </p:sp>
      <p:graphicFrame>
        <p:nvGraphicFramePr>
          <p:cNvPr id="18434" name="Диаграмма 4"/>
          <p:cNvGraphicFramePr>
            <a:graphicFrameLocks/>
          </p:cNvGraphicFramePr>
          <p:nvPr/>
        </p:nvGraphicFramePr>
        <p:xfrm>
          <a:off x="1566863" y="1789113"/>
          <a:ext cx="6934200" cy="459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Worksheet" r:id="rId3" imgW="6867525" imgH="4276725" progId="Excel.Sheet.8">
                  <p:embed/>
                </p:oleObj>
              </mc:Choice>
              <mc:Fallback>
                <p:oleObj name="Worksheet" r:id="rId3" imgW="6867525" imgH="4276725" progId="Excel.Sheet.8">
                  <p:embed/>
                  <p:pic>
                    <p:nvPicPr>
                      <p:cNvPr id="0" name="Диаграм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6863" y="1789113"/>
                        <a:ext cx="6934200" cy="459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6"/>
          <p:cNvSpPr>
            <a:spLocks noGrp="1"/>
          </p:cNvSpPr>
          <p:nvPr>
            <p:ph type="body" idx="4294967295"/>
          </p:nvPr>
        </p:nvSpPr>
        <p:spPr>
          <a:xfrm>
            <a:off x="357188" y="857250"/>
            <a:ext cx="8229600" cy="568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500" b="1" i="1" smtClean="0">
                <a:latin typeface="Tahoma" pitchFamily="34" charset="0"/>
              </a:rPr>
              <a:t>ДЕКЛАРАЦИЯ ПРАВ РЕБЁНКА (1959)</a:t>
            </a:r>
            <a:endParaRPr lang="en-US" sz="2500" b="1" i="1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500" b="1" i="1" smtClean="0">
                <a:latin typeface="Tahoma" pitchFamily="34" charset="0"/>
              </a:rPr>
              <a:t>КОНВЕНЦИЯ  О БОРЬБЕ  С ДИСКРИМИНАЦИЕЙ В ОБЛАСТИ ОБРАЗОВАНИЯ (1960)</a:t>
            </a:r>
            <a:endParaRPr lang="en-US" sz="2500" b="1" i="1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500" b="1" i="1" smtClean="0">
                <a:latin typeface="Tahoma" pitchFamily="34" charset="0"/>
              </a:rPr>
              <a:t>КОНВЕНЦИЯ ООН О ПРАВАХ РЕБЁНКА </a:t>
            </a:r>
            <a:r>
              <a:rPr lang="en-US" sz="2500" b="1" i="1" smtClean="0">
                <a:latin typeface="Tahoma" pitchFamily="34" charset="0"/>
              </a:rPr>
              <a:t>(1989)</a:t>
            </a:r>
          </a:p>
          <a:p>
            <a:pPr eaLnBrk="1" hangingPunct="1">
              <a:lnSpc>
                <a:spcPct val="90000"/>
              </a:lnSpc>
            </a:pPr>
            <a:r>
              <a:rPr lang="ru-RU" sz="2500" b="1" i="1" smtClean="0">
                <a:latin typeface="Tahoma" pitchFamily="34" charset="0"/>
              </a:rPr>
              <a:t>ВСЕМИРНАЯ ДЕКЛАРАЦИЯ ОБ ОБЕСПЕЧЕНИИ ВЫЖИВАНИЯ, ЗАЩИТЫ И РАЗВИТИЯ ДЕТЕЙ (1990)</a:t>
            </a:r>
            <a:endParaRPr lang="en-US" sz="2500" b="1" i="1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2500" b="1" i="1" smtClean="0">
                <a:latin typeface="Tahoma" pitchFamily="34" charset="0"/>
              </a:rPr>
              <a:t>САЛАМАНСКАЯ ДЕКЛАРАЦИЯ О ПРИНЦИПАХ, ПОЛИТИКЕ И ПРАКТИЧЕСКОЙ ДЕЯТЕЛЬНОСТИ В СФЕРЕ ОБРАЗОВАНИЯ ЛИЦ С ОСОБЫМИ ПОТРЕБНОСТЯМИ (1994)</a:t>
            </a:r>
          </a:p>
          <a:p>
            <a:pPr eaLnBrk="1" hangingPunct="1">
              <a:lnSpc>
                <a:spcPct val="90000"/>
              </a:lnSpc>
            </a:pPr>
            <a:endParaRPr lang="ru-RU" sz="2500" b="1" i="1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500" b="1" smtClean="0"/>
          </a:p>
          <a:p>
            <a:endParaRPr lang="ru-RU" smtClean="0"/>
          </a:p>
        </p:txBody>
      </p:sp>
      <p:pic>
        <p:nvPicPr>
          <p:cNvPr id="21506" name="Picture 4" descr="de6nitq3rm_w250_h2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5200650"/>
            <a:ext cx="205105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/>
          </p:cNvSpPr>
          <p:nvPr>
            <p:ph type="ctrTitle" idx="4294967295"/>
          </p:nvPr>
        </p:nvSpPr>
        <p:spPr>
          <a:xfrm>
            <a:off x="900113" y="2133600"/>
            <a:ext cx="7772400" cy="1470025"/>
          </a:xfrm>
        </p:spPr>
        <p:txBody>
          <a:bodyPr/>
          <a:lstStyle/>
          <a:p>
            <a:pPr algn="just"/>
            <a:r>
              <a:rPr lang="ru-RU" sz="3200" i="1" smtClean="0">
                <a:solidFill>
                  <a:schemeClr val="tx1"/>
                </a:solidFill>
                <a:latin typeface="Tahoma" pitchFamily="34" charset="0"/>
              </a:rPr>
              <a:t>Каждый гражданин имеет право на образование.</a:t>
            </a:r>
          </a:p>
        </p:txBody>
      </p:sp>
      <p:sp>
        <p:nvSpPr>
          <p:cNvPr id="60422" name="Rectangle 6"/>
          <p:cNvSpPr>
            <a:spLocks noGrp="1"/>
          </p:cNvSpPr>
          <p:nvPr>
            <p:ph type="subTitle" idx="4294967295"/>
          </p:nvPr>
        </p:nvSpPr>
        <p:spPr>
          <a:xfrm>
            <a:off x="5076825" y="4581525"/>
            <a:ext cx="3311525" cy="1057275"/>
          </a:xfrm>
        </p:spPr>
        <p:txBody>
          <a:bodyPr/>
          <a:lstStyle/>
          <a:p>
            <a:pPr marL="109538" indent="0" algn="ctr">
              <a:buFont typeface="Georgia" pitchFamily="18" charset="0"/>
              <a:buNone/>
            </a:pPr>
            <a:r>
              <a:rPr lang="ru-RU" sz="1800" i="1" smtClean="0">
                <a:latin typeface="Tahoma" pitchFamily="34" charset="0"/>
              </a:rPr>
              <a:t>Ст. 43 Конституции РФ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6"/>
          <p:cNvSpPr>
            <a:spLocks noGrp="1"/>
          </p:cNvSpPr>
          <p:nvPr>
            <p:ph type="subTitle" idx="4294967295"/>
          </p:nvPr>
        </p:nvSpPr>
        <p:spPr>
          <a:xfrm>
            <a:off x="755650" y="1700213"/>
            <a:ext cx="7200900" cy="2665412"/>
          </a:xfrm>
        </p:spPr>
        <p:txBody>
          <a:bodyPr/>
          <a:lstStyle/>
          <a:p>
            <a:pPr marL="109538" indent="0" algn="ctr">
              <a:buFont typeface="Georgia" pitchFamily="18" charset="0"/>
              <a:buNone/>
            </a:pPr>
            <a:r>
              <a:rPr lang="ru-RU" b="1" i="1" smtClean="0">
                <a:solidFill>
                  <a:srgbClr val="002060"/>
                </a:solidFill>
                <a:latin typeface="Tahoma" pitchFamily="34" charset="0"/>
              </a:rPr>
              <a:t>Федеральный закон </a:t>
            </a:r>
          </a:p>
          <a:p>
            <a:pPr marL="109538" indent="0" algn="ctr">
              <a:buFont typeface="Georgia" pitchFamily="18" charset="0"/>
              <a:buNone/>
            </a:pPr>
            <a:r>
              <a:rPr lang="ru-RU" b="1" i="1" smtClean="0">
                <a:solidFill>
                  <a:srgbClr val="002060"/>
                </a:solidFill>
                <a:latin typeface="Tahoma" pitchFamily="34" charset="0"/>
              </a:rPr>
              <a:t>от 29 декабря 2012 г. № 273-ФЗ </a:t>
            </a:r>
          </a:p>
          <a:p>
            <a:pPr marL="109538" indent="0" algn="ctr">
              <a:buFont typeface="Georgia" pitchFamily="18" charset="0"/>
              <a:buNone/>
            </a:pPr>
            <a:r>
              <a:rPr lang="ru-RU" b="1" i="1" smtClean="0">
                <a:solidFill>
                  <a:srgbClr val="002060"/>
                </a:solidFill>
                <a:latin typeface="Tahoma" pitchFamily="34" charset="0"/>
              </a:rPr>
              <a:t>«Об образовании в Российской Федерации»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1794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i="0">
                <a:solidFill>
                  <a:srgbClr val="383E44"/>
                </a:solidFill>
                <a:latin typeface="Arial" charset="0"/>
                <a:ea typeface="Times New Roman" pitchFamily="18" charset="0"/>
                <a:cs typeface="Arial" charset="0"/>
              </a:rPr>
              <a:t>обучающийся с ограниченными возможностями здоровья -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условий;</a:t>
            </a:r>
            <a:endParaRPr lang="ru-RU" i="0"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1794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i="0">
                <a:solidFill>
                  <a:srgbClr val="383E44"/>
                </a:solidFill>
                <a:latin typeface="Arial" charset="0"/>
                <a:ea typeface="Times New Roman" pitchFamily="18" charset="0"/>
                <a:cs typeface="Arial" charset="0"/>
              </a:rPr>
              <a:t>обучающийся с ограниченными возможностями здоровья -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условий;</a:t>
            </a:r>
            <a:endParaRPr lang="ru-RU" i="0"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0"/>
            <a:ext cx="1794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i="0">
                <a:solidFill>
                  <a:srgbClr val="383E44"/>
                </a:solidFill>
                <a:latin typeface="Arial" charset="0"/>
                <a:ea typeface="Times New Roman" pitchFamily="18" charset="0"/>
                <a:cs typeface="Arial" charset="0"/>
              </a:rPr>
              <a:t>обучающийся с ограниченными возможностями здоровья - 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условий;</a:t>
            </a:r>
            <a:endParaRPr lang="ru-RU" i="0">
              <a:latin typeface="Arial" charset="0"/>
              <a:ea typeface="Times New Roman" pitchFamily="18" charset="0"/>
              <a:cs typeface="Arial" charset="0"/>
            </a:endParaRPr>
          </a:p>
        </p:txBody>
      </p:sp>
      <p:sp>
        <p:nvSpPr>
          <p:cNvPr id="23556" name="Прямоугольник 6"/>
          <p:cNvSpPr>
            <a:spLocks noChangeArrowheads="1"/>
          </p:cNvSpPr>
          <p:nvPr/>
        </p:nvSpPr>
        <p:spPr bwMode="auto">
          <a:xfrm>
            <a:off x="642938" y="1785938"/>
            <a:ext cx="80010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chemeClr val="accent1"/>
                </a:solidFill>
                <a:cs typeface="Tahoma" pitchFamily="34" charset="0"/>
              </a:rPr>
              <a:t>Обучающийся с ограниченными возможностями здоровья</a:t>
            </a:r>
            <a:r>
              <a:rPr lang="ru-RU" sz="2400" b="1">
                <a:solidFill>
                  <a:srgbClr val="002060"/>
                </a:solidFill>
                <a:cs typeface="Tahoma" pitchFamily="34" charset="0"/>
              </a:rPr>
              <a:t> </a:t>
            </a:r>
            <a:r>
              <a:rPr lang="ru-RU" sz="2400">
                <a:solidFill>
                  <a:srgbClr val="002060"/>
                </a:solidFill>
                <a:cs typeface="Tahoma" pitchFamily="34" charset="0"/>
              </a:rPr>
              <a:t>- </a:t>
            </a:r>
            <a:r>
              <a:rPr lang="ru-RU" sz="2400">
                <a:cs typeface="Tahoma" pitchFamily="34" charset="0"/>
              </a:rPr>
              <a:t>физическое лицо, имеющее недостатки в физическом и (или) психологическом развитии, подтвержденные психолого-медико-педагогической комиссией и препятствующие получению образования без создания специальных условий (п.16).</a:t>
            </a:r>
          </a:p>
        </p:txBody>
      </p:sp>
      <p:sp>
        <p:nvSpPr>
          <p:cNvPr id="23557" name="Прямоугольник 7"/>
          <p:cNvSpPr>
            <a:spLocks noChangeArrowheads="1"/>
          </p:cNvSpPr>
          <p:nvPr/>
        </p:nvSpPr>
        <p:spPr bwMode="auto">
          <a:xfrm>
            <a:off x="4071938" y="5072063"/>
            <a:ext cx="4572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cs typeface="Tahoma" pitchFamily="34" charset="0"/>
              </a:rPr>
              <a:t>ст.2, п.16,</a:t>
            </a:r>
          </a:p>
          <a:p>
            <a:r>
              <a:rPr lang="ru-RU">
                <a:cs typeface="Tahoma" pitchFamily="34" charset="0"/>
              </a:rPr>
              <a:t>Федеральный закон «Об образовании </a:t>
            </a:r>
          </a:p>
          <a:p>
            <a:r>
              <a:rPr lang="ru-RU">
                <a:cs typeface="Tahoma" pitchFamily="34" charset="0"/>
              </a:rPr>
              <a:t>в Российской Федерации» </a:t>
            </a:r>
            <a:endParaRPr lang="ru-RU" i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996</TotalTime>
  <Words>2047</Words>
  <Application>Microsoft Office PowerPoint</Application>
  <PresentationFormat>Экран (4:3)</PresentationFormat>
  <Paragraphs>165</Paragraphs>
  <Slides>36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8" baseType="lpstr">
      <vt:lpstr>Городская</vt:lpstr>
      <vt:lpstr>Worksheet</vt:lpstr>
      <vt:lpstr>Правовой статус детей  с ограниченными возможностями здоровья и детей-инвалидов  </vt:lpstr>
      <vt:lpstr>Презентация PowerPoint</vt:lpstr>
      <vt:lpstr>Презентация PowerPoint</vt:lpstr>
      <vt:lpstr>Группы компенсирующей  направленности ДОО</vt:lpstr>
      <vt:lpstr>ПМП(к)  в  образовательных организациях</vt:lpstr>
      <vt:lpstr>Презентация PowerPoint</vt:lpstr>
      <vt:lpstr>Каждый гражданин имеет право на образование.</vt:lpstr>
      <vt:lpstr>Презентация PowerPoint</vt:lpstr>
      <vt:lpstr>Презентация PowerPoint</vt:lpstr>
      <vt:lpstr>Презентация PowerPoint</vt:lpstr>
      <vt:lpstr>Обучающиеся с ОВЗ имеют право на предоставление условий для обучения с учетом особенностей их психофизического развития и состояния здоровья.</vt:lpstr>
      <vt:lpstr>Получение образования обучающимися с ОВЗ может быть организовано:</vt:lpstr>
      <vt:lpstr>Презентация PowerPoint</vt:lpstr>
      <vt:lpstr>Адаптированная образовательная программа – образовательная программа, адаптированная для обучения лиц с ОВЗ с учетом их психофизического развития, индивидуальных возможностей и при необходимости обеспечивающая коррекцию нарушений развития и социальную адаптацию указанных лиц.</vt:lpstr>
      <vt:lpstr>Осуществляя образовательный процесс, педагогические работники и администрация образовательных организаций не имеют права применять к обучающимся с ОВЗ меры дисциплинарного взыскания.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 Представленное родителями (законными представителями) детей заключение комиссии является основанием для создания органами исполнительной власти субъектов Российской Федерации, осуществляющими государственное управление в сфере образования, и органами местного самоуправления, осуществляющими управление в сфере образования, образовательными организациями, иными органами и организациями в соответствии с их компетенцией рекомендованных в заключении условий для обучения и воспитания детей.  </vt:lpstr>
      <vt:lpstr>Презентация PowerPoint</vt:lpstr>
      <vt:lpstr>Презентация PowerPoint</vt:lpstr>
      <vt:lpstr>Наши контакты:  630004, г. Новосибирск,  ул. Дмитрия Шамшурина, 6  +7(383)222-66-09 magistr_nsk@nios.ru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Психолого-педагогическое сопровождение детей с особыми образовательными потребностями в городе Новосибирске</dc:title>
  <dc:creator>user</dc:creator>
  <cp:lastModifiedBy>acer</cp:lastModifiedBy>
  <cp:revision>131</cp:revision>
  <dcterms:created xsi:type="dcterms:W3CDTF">2013-03-22T14:36:07Z</dcterms:created>
  <dcterms:modified xsi:type="dcterms:W3CDTF">2014-04-14T11:43:46Z</dcterms:modified>
</cp:coreProperties>
</file>