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321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3" r:id="rId31"/>
    <p:sldId id="304" r:id="rId32"/>
    <p:sldId id="307" r:id="rId33"/>
    <p:sldId id="305" r:id="rId34"/>
    <p:sldId id="306" r:id="rId35"/>
    <p:sldId id="309" r:id="rId36"/>
    <p:sldId id="308" r:id="rId37"/>
    <p:sldId id="310" r:id="rId38"/>
    <p:sldId id="311" r:id="rId39"/>
    <p:sldId id="312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260" r:id="rId55"/>
    <p:sldId id="316" r:id="rId56"/>
    <p:sldId id="317" r:id="rId57"/>
    <p:sldId id="318" r:id="rId58"/>
    <p:sldId id="319" r:id="rId59"/>
    <p:sldId id="32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305490"/>
          </a:xfrm>
        </p:spPr>
        <p:txBody>
          <a:bodyPr/>
          <a:lstStyle/>
          <a:p>
            <a:pPr algn="ctr"/>
            <a:r>
              <a:rPr lang="ru-RU" dirty="0" smtClean="0"/>
              <a:t>ДОСТУПНАЯ 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Доступная среда для инвалидов</a:t>
            </a:r>
          </a:p>
          <a:p>
            <a:r>
              <a:rPr lang="ru-RU" dirty="0" smtClean="0"/>
              <a:t>Москалева Анастасия Николаевна</a:t>
            </a:r>
          </a:p>
          <a:p>
            <a:r>
              <a:rPr lang="ru-RU" dirty="0" smtClean="0"/>
              <a:t>Руководитель </a:t>
            </a:r>
            <a:r>
              <a:rPr lang="ru-RU" dirty="0"/>
              <a:t>социального отдела Общественной организации «Ленинская местная организация Всероссийского общества инвалидов», специалист по социальной работе </a:t>
            </a: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52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600" dirty="0" smtClean="0">
                <a:latin typeface="Georgia" pitchFamily="18" charset="0"/>
              </a:rPr>
              <a:t>Вход </a:t>
            </a:r>
            <a:r>
              <a:rPr lang="ru-RU" sz="2600" dirty="0">
                <a:latin typeface="Georgia" pitchFamily="18" charset="0"/>
              </a:rPr>
              <a:t>с УРОВНЯ ТРОТУАРА или ЛЕСТНИЦА с опорными поручнями, </a:t>
            </a:r>
            <a:r>
              <a:rPr lang="ru-RU" sz="2600" dirty="0" smtClean="0">
                <a:latin typeface="Georgia" pitchFamily="18" charset="0"/>
              </a:rPr>
              <a:t>тактильными </a:t>
            </a:r>
            <a:r>
              <a:rPr lang="ru-RU" sz="2600" dirty="0">
                <a:latin typeface="Georgia" pitchFamily="18" charset="0"/>
              </a:rPr>
              <a:t>полосами перед лестницей и контрастной окраской крайних </a:t>
            </a:r>
            <a:r>
              <a:rPr lang="ru-RU" sz="2600" dirty="0" smtClean="0">
                <a:latin typeface="Georgia" pitchFamily="18" charset="0"/>
              </a:rPr>
              <a:t> ступеней </a:t>
            </a:r>
            <a:endParaRPr lang="ru-RU" sz="2600" dirty="0">
              <a:latin typeface="Georgia" pitchFamily="18" charset="0"/>
            </a:endParaRPr>
          </a:p>
          <a:p>
            <a:r>
              <a:rPr lang="ru-RU" sz="2600" dirty="0" smtClean="0">
                <a:latin typeface="Georgia" pitchFamily="18" charset="0"/>
              </a:rPr>
              <a:t>ПАНДУС   или </a:t>
            </a:r>
            <a:r>
              <a:rPr lang="ru-RU" sz="2600" dirty="0">
                <a:latin typeface="Georgia" pitchFamily="18" charset="0"/>
              </a:rPr>
              <a:t>подъемник для инвалидов (при необходимости) </a:t>
            </a:r>
          </a:p>
          <a:p>
            <a:r>
              <a:rPr lang="ru-RU" sz="2600" dirty="0" smtClean="0">
                <a:latin typeface="Georgia" pitchFamily="18" charset="0"/>
              </a:rPr>
              <a:t>ВХОДНАЯ </a:t>
            </a:r>
            <a:r>
              <a:rPr lang="ru-RU" sz="2600" dirty="0">
                <a:latin typeface="Georgia" pitchFamily="18" charset="0"/>
              </a:rPr>
              <a:t>ПЛОЩАДКА размером не менее 2,2х2,2м </a:t>
            </a:r>
          </a:p>
          <a:p>
            <a:r>
              <a:rPr lang="ru-RU" sz="2600" dirty="0" smtClean="0">
                <a:latin typeface="Georgia" pitchFamily="18" charset="0"/>
              </a:rPr>
              <a:t>ДВЕРНОЙ </a:t>
            </a:r>
            <a:r>
              <a:rPr lang="ru-RU" sz="2600" dirty="0">
                <a:latin typeface="Georgia" pitchFamily="18" charset="0"/>
              </a:rPr>
              <a:t>ПРОЕМ без порога и шириной не менее 90см </a:t>
            </a:r>
          </a:p>
          <a:p>
            <a:r>
              <a:rPr lang="ru-RU" sz="2600" dirty="0" smtClean="0">
                <a:latin typeface="Georgia" pitchFamily="18" charset="0"/>
              </a:rPr>
              <a:t>Звуковой </a:t>
            </a:r>
            <a:r>
              <a:rPr lang="ru-RU" sz="2600" dirty="0">
                <a:latin typeface="Georgia" pitchFamily="18" charset="0"/>
              </a:rPr>
              <a:t>маяк, тактильная информация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latin typeface="Georgia" pitchFamily="18" charset="0"/>
              </a:rPr>
              <a:t>Комплексное приспособление ВХОДА в здание для всех категорий инвалидов</a:t>
            </a:r>
            <a:br>
              <a:rPr lang="ru-RU" sz="2400" dirty="0">
                <a:latin typeface="Georgia" pitchFamily="18" charset="0"/>
              </a:rPr>
            </a:b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latin typeface="Georgia" pitchFamily="18" charset="0"/>
              </a:rPr>
              <a:t>Комплексное приспособление ВХОДА в здание для </a:t>
            </a:r>
            <a:r>
              <a:rPr lang="ru-RU" sz="2800" dirty="0" smtClean="0">
                <a:latin typeface="Georgia" pitchFamily="18" charset="0"/>
              </a:rPr>
              <a:t>слабовидящих и незрячих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9"/>
            <a:ext cx="5688632" cy="432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1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ru-RU" sz="2400" dirty="0">
                <a:latin typeface="Georgia" pitchFamily="18" charset="0"/>
              </a:rPr>
              <a:t>Ширина дверного проема должна быть не менее 90см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Максимальное усилие при открывании двери вручную должно быть не более </a:t>
            </a:r>
            <a:r>
              <a:rPr lang="ru-RU" sz="2400" dirty="0" smtClean="0">
                <a:latin typeface="Georgia" pitchFamily="18" charset="0"/>
              </a:rPr>
              <a:t>2,5 кгс</a:t>
            </a:r>
            <a:endParaRPr lang="ru-RU" sz="2400" dirty="0">
              <a:latin typeface="Georgia" pitchFamily="18" charset="0"/>
            </a:endParaRP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Тяжело </a:t>
            </a:r>
            <a:r>
              <a:rPr lang="ru-RU" sz="2400" dirty="0">
                <a:latin typeface="Georgia" pitchFamily="18" charset="0"/>
              </a:rPr>
              <a:t>открывающаяся дверь может быть препятствием для инвалидов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Задержка автоматического закрывания дверей</a:t>
            </a:r>
          </a:p>
          <a:p>
            <a:pPr marL="342900" indent="-342900"/>
            <a:r>
              <a:rPr lang="ru-RU" sz="2400" dirty="0">
                <a:latin typeface="Georgia" pitchFamily="18" charset="0"/>
              </a:rPr>
              <a:t>должна быть не менее 5 </a:t>
            </a:r>
            <a:r>
              <a:rPr lang="ru-RU" sz="2400" dirty="0" smtClean="0">
                <a:latin typeface="Georgia" pitchFamily="18" charset="0"/>
              </a:rPr>
              <a:t>сек</a:t>
            </a:r>
          </a:p>
          <a:p>
            <a:pPr marL="342900" indent="-342900"/>
            <a:r>
              <a:rPr lang="ru-RU" sz="2400" dirty="0">
                <a:latin typeface="Georgia" pitchFamily="18" charset="0"/>
              </a:rPr>
              <a:t>Высота порога (или одной ступеньки) не должна</a:t>
            </a:r>
          </a:p>
          <a:p>
            <a:pPr marL="342900" indent="-342900"/>
            <a:r>
              <a:rPr lang="ru-RU" sz="2400" dirty="0">
                <a:latin typeface="Georgia" pitchFamily="18" charset="0"/>
              </a:rPr>
              <a:t>превышать 2,5 см.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eorgia" pitchFamily="18" charset="0"/>
              </a:rPr>
              <a:t>Двери</a:t>
            </a:r>
          </a:p>
        </p:txBody>
      </p:sp>
    </p:spTree>
    <p:extLst>
      <p:ext uri="{BB962C8B-B14F-4D97-AF65-F5344CB8AC3E}">
        <p14:creationId xmlns:p14="http://schemas.microsoft.com/office/powerpoint/2010/main" val="2578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ru-RU" sz="2800" dirty="0" smtClean="0">
                <a:latin typeface="Georgia" pitchFamily="18" charset="0"/>
              </a:rPr>
              <a:t>Ступени </a:t>
            </a:r>
            <a:r>
              <a:rPr lang="ru-RU" sz="2800" dirty="0">
                <a:latin typeface="Georgia" pitchFamily="18" charset="0"/>
              </a:rPr>
              <a:t>лестниц должны быть сплошными, ровными, </a:t>
            </a:r>
            <a:r>
              <a:rPr lang="ru-RU" sz="2800" dirty="0" smtClean="0">
                <a:latin typeface="Georgia" pitchFamily="18" charset="0"/>
              </a:rPr>
              <a:t>с шероховатой </a:t>
            </a:r>
            <a:r>
              <a:rPr lang="ru-RU" sz="2800" dirty="0">
                <a:latin typeface="Georgia" pitchFamily="18" charset="0"/>
              </a:rPr>
              <a:t>поверхностью</a:t>
            </a:r>
            <a:r>
              <a:rPr lang="ru-RU" sz="2800" dirty="0" smtClean="0">
                <a:latin typeface="Georgia" pitchFamily="18" charset="0"/>
              </a:rPr>
              <a:t>.</a:t>
            </a:r>
          </a:p>
          <a:p>
            <a:pPr marL="457200" indent="-457200"/>
            <a:endParaRPr lang="ru-RU" sz="2800" dirty="0">
              <a:latin typeface="Georgia" pitchFamily="18" charset="0"/>
            </a:endParaRPr>
          </a:p>
          <a:p>
            <a:pPr marL="457200" indent="-457200"/>
            <a:r>
              <a:rPr lang="ru-RU" sz="2800" dirty="0">
                <a:latin typeface="Georgia" pitchFamily="18" charset="0"/>
              </a:rPr>
              <a:t>Глубина ступеньки не менее 30см при высоте не </a:t>
            </a:r>
            <a:r>
              <a:rPr lang="ru-RU" sz="2800" dirty="0" smtClean="0">
                <a:latin typeface="Georgia" pitchFamily="18" charset="0"/>
              </a:rPr>
              <a:t>более 15см.</a:t>
            </a:r>
          </a:p>
          <a:p>
            <a:pPr marL="457200" indent="-457200"/>
            <a:endParaRPr lang="ru-RU" sz="2800" dirty="0" smtClean="0">
              <a:latin typeface="Georgia" pitchFamily="18" charset="0"/>
            </a:endParaRPr>
          </a:p>
          <a:p>
            <a:pPr marL="457200" indent="-457200"/>
            <a:r>
              <a:rPr lang="ru-RU" sz="2800" dirty="0">
                <a:latin typeface="Georgia" pitchFamily="18" charset="0"/>
              </a:rPr>
              <a:t>Контрастная окраска крайних ступеней или Рельефная (тактильные) полоса </a:t>
            </a:r>
            <a:r>
              <a:rPr lang="ru-RU" sz="2800" dirty="0" smtClean="0">
                <a:latin typeface="Georgia" pitchFamily="18" charset="0"/>
              </a:rPr>
              <a:t>для незрячих  или слабовидящих </a:t>
            </a:r>
            <a:r>
              <a:rPr lang="ru-RU" sz="2800" dirty="0">
                <a:latin typeface="Georgia" pitchFamily="18" charset="0"/>
              </a:rPr>
              <a:t>л</a:t>
            </a:r>
            <a:r>
              <a:rPr lang="ru-RU" sz="2800" dirty="0" smtClean="0">
                <a:latin typeface="Georgia" pitchFamily="18" charset="0"/>
              </a:rPr>
              <a:t>юдей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Лестницы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Лестницы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10845"/>
            <a:ext cx="5976664" cy="44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4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/>
            <a:r>
              <a:rPr lang="ru-RU" dirty="0">
                <a:latin typeface="Georgia" pitchFamily="18" charset="0"/>
              </a:rPr>
              <a:t>Отсутствие поручней у лестниц делает ее недоступной для </a:t>
            </a:r>
            <a:r>
              <a:rPr lang="ru-RU" dirty="0" smtClean="0">
                <a:latin typeface="Georgia" pitchFamily="18" charset="0"/>
              </a:rPr>
              <a:t>инвалидов-</a:t>
            </a:r>
            <a:r>
              <a:rPr lang="ru-RU" dirty="0" err="1" smtClean="0">
                <a:latin typeface="Georgia" pitchFamily="18" charset="0"/>
              </a:rPr>
              <a:t>опорников</a:t>
            </a:r>
            <a:endParaRPr lang="ru-RU" dirty="0" smtClean="0">
              <a:latin typeface="Georgia" pitchFamily="18" charset="0"/>
            </a:endParaRPr>
          </a:p>
          <a:p>
            <a:pPr marL="457200" indent="-457200"/>
            <a:endParaRPr lang="ru-RU" dirty="0">
              <a:latin typeface="Georgia" pitchFamily="18" charset="0"/>
            </a:endParaRP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Поручни </a:t>
            </a:r>
            <a:r>
              <a:rPr lang="ru-RU" dirty="0">
                <a:latin typeface="Georgia" pitchFamily="18" charset="0"/>
              </a:rPr>
              <a:t>должны быть вдоль обеих сторон лестниц на высоте 09 м</a:t>
            </a:r>
            <a:r>
              <a:rPr lang="ru-RU" dirty="0" smtClean="0">
                <a:latin typeface="Georgia" pitchFamily="18" charset="0"/>
              </a:rPr>
              <a:t>.</a:t>
            </a:r>
          </a:p>
          <a:p>
            <a:pPr marL="457200" indent="-457200"/>
            <a:endParaRPr lang="ru-RU" dirty="0">
              <a:latin typeface="Georgia" pitchFamily="18" charset="0"/>
            </a:endParaRP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Диаметр </a:t>
            </a:r>
            <a:r>
              <a:rPr lang="ru-RU" dirty="0">
                <a:latin typeface="Georgia" pitchFamily="18" charset="0"/>
              </a:rPr>
              <a:t>поручня 3-4,5 см</a:t>
            </a:r>
            <a:r>
              <a:rPr lang="ru-RU" dirty="0" smtClean="0">
                <a:latin typeface="Georgia" pitchFamily="18" charset="0"/>
              </a:rPr>
              <a:t>.</a:t>
            </a:r>
          </a:p>
          <a:p>
            <a:pPr marL="457200" indent="-457200"/>
            <a:endParaRPr lang="ru-RU" dirty="0" smtClean="0">
              <a:latin typeface="Georgia" pitchFamily="18" charset="0"/>
            </a:endParaRPr>
          </a:p>
          <a:p>
            <a:pPr marL="457200" indent="-457200"/>
            <a:r>
              <a:rPr lang="ru-RU" dirty="0">
                <a:latin typeface="Georgia" pitchFamily="18" charset="0"/>
              </a:rPr>
              <a:t>Поручни должны выступать минимум на 30см </a:t>
            </a:r>
            <a:r>
              <a:rPr lang="ru-RU" dirty="0" smtClean="0">
                <a:latin typeface="Georgia" pitchFamily="18" charset="0"/>
              </a:rPr>
              <a:t>за последней </a:t>
            </a:r>
            <a:r>
              <a:rPr lang="ru-RU" dirty="0">
                <a:latin typeface="Georgia" pitchFamily="18" charset="0"/>
              </a:rPr>
              <a:t>ступенькой, давая возможность твердо </a:t>
            </a:r>
            <a:r>
              <a:rPr lang="ru-RU" dirty="0" smtClean="0">
                <a:latin typeface="Georgia" pitchFamily="18" charset="0"/>
              </a:rPr>
              <a:t>встать на </a:t>
            </a:r>
            <a:r>
              <a:rPr lang="ru-RU" dirty="0">
                <a:latin typeface="Georgia" pitchFamily="18" charset="0"/>
              </a:rPr>
              <a:t>ровную поверхность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Поручни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Поручни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927402" cy="444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2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ru-RU" sz="2400" dirty="0">
                <a:latin typeface="Georgia" pitchFamily="18" charset="0"/>
              </a:rPr>
              <a:t>Уклон не более 5°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Ширина </a:t>
            </a:r>
            <a:r>
              <a:rPr lang="ru-RU" sz="2400" dirty="0">
                <a:latin typeface="Georgia" pitchFamily="18" charset="0"/>
              </a:rPr>
              <a:t>не менее 1 м.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Поручни </a:t>
            </a:r>
            <a:r>
              <a:rPr lang="ru-RU" sz="2400" dirty="0">
                <a:latin typeface="Georgia" pitchFamily="18" charset="0"/>
              </a:rPr>
              <a:t>на высоте 0,7 и 0,9 см с двух сторон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Бортик не менее 5 см. с открытой (не примыкающей к стене) стороны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Посадочные площадки вверху и внизу габаритами не менее 1,5 х 1,5 м.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На каждые 0,8 м. подъема промежуточная горизонтальная площадка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>Освещение в </a:t>
            </a:r>
            <a:r>
              <a:rPr lang="ru-RU" sz="2400" dirty="0" smtClean="0">
                <a:latin typeface="Georgia" pitchFamily="18" charset="0"/>
              </a:rPr>
              <a:t>темное время суток</a:t>
            </a:r>
          </a:p>
          <a:p>
            <a:pPr marL="342900" indent="-342900"/>
            <a:r>
              <a:rPr lang="ru-RU" sz="2400" dirty="0">
                <a:latin typeface="Georgia" pitchFamily="18" charset="0"/>
              </a:rPr>
              <a:t>К</a:t>
            </a:r>
            <a:r>
              <a:rPr lang="ru-RU" sz="2400" dirty="0" smtClean="0">
                <a:latin typeface="Georgia" pitchFamily="18" charset="0"/>
              </a:rPr>
              <a:t>озырек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Пандусы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Стационарный пандус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00808"/>
            <a:ext cx="7173416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5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itchFamily="18" charset="0"/>
              </a:rPr>
              <a:t>Телескопический (переносной) пандус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0" y="1628800"/>
            <a:ext cx="6337272" cy="445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7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/>
              <a:t>Доступная среда </a:t>
            </a:r>
            <a:r>
              <a:rPr lang="ru-RU" dirty="0"/>
              <a:t>— это физическое окружение, объекты транспорта, информации и связи, дооборудованные с учётом потребностей, возникающих в связи с инвалидностью, и позволяющая людям с ограниченными физическими возможностями вести независимый образ жизни.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urier New" pitchFamily="49" charset="0"/>
                <a:cs typeface="Courier New" pitchFamily="49" charset="0"/>
              </a:rPr>
              <a:t>Что такое доступная среда для инвалидов?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Georgia" pitchFamily="18" charset="0"/>
              </a:rPr>
              <a:t>Мобильные </a:t>
            </a:r>
            <a:r>
              <a:rPr lang="ru-RU" sz="2800" dirty="0" smtClean="0">
                <a:latin typeface="Georgia" pitchFamily="18" charset="0"/>
              </a:rPr>
              <a:t> лестничные подъемники применяются в метрополитене г. Новосибирска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60" y="1666876"/>
            <a:ext cx="4236016" cy="42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Вертикальная подъемная платформа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628800"/>
            <a:ext cx="7086550" cy="448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6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Пандус нового поколения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862188" cy="38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862189" cy="38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ru-RU" dirty="0">
                <a:latin typeface="Georgia" pitchFamily="18" charset="0"/>
              </a:rPr>
              <a:t>Высота </a:t>
            </a:r>
            <a:r>
              <a:rPr lang="ru-RU" dirty="0" smtClean="0">
                <a:latin typeface="Georgia" pitchFamily="18" charset="0"/>
              </a:rPr>
              <a:t>зоны обслуживания 0,7-0,9м</a:t>
            </a:r>
          </a:p>
          <a:p>
            <a:pPr marL="457200" indent="-457200"/>
            <a:endParaRPr lang="ru-RU" dirty="0">
              <a:latin typeface="Georgia" pitchFamily="18" charset="0"/>
            </a:endParaRP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Достаточное </a:t>
            </a:r>
            <a:r>
              <a:rPr lang="ru-RU" dirty="0">
                <a:latin typeface="Georgia" pitchFamily="18" charset="0"/>
              </a:rPr>
              <a:t>пространство для кресла-коляски диаметром 1,5х1,5 </a:t>
            </a:r>
            <a:r>
              <a:rPr lang="ru-RU" dirty="0" smtClean="0">
                <a:latin typeface="Georgia" pitchFamily="18" charset="0"/>
              </a:rPr>
              <a:t>м</a:t>
            </a:r>
          </a:p>
          <a:p>
            <a:pPr marL="457200" indent="-457200"/>
            <a:endParaRPr lang="ru-RU" dirty="0">
              <a:latin typeface="Georgia" pitchFamily="18" charset="0"/>
            </a:endParaRP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Длина зоны обслуживания на </a:t>
            </a:r>
            <a:r>
              <a:rPr lang="ru-RU" dirty="0">
                <a:latin typeface="Georgia" pitchFamily="18" charset="0"/>
              </a:rPr>
              <a:t>одного посетителя должна быть не менее 0,9 м., </a:t>
            </a:r>
            <a:r>
              <a:rPr lang="ru-RU" dirty="0" smtClean="0">
                <a:latin typeface="Georgia" pitchFamily="18" charset="0"/>
              </a:rPr>
              <a:t>ширина (глубина</a:t>
            </a:r>
            <a:r>
              <a:rPr lang="ru-RU" dirty="0">
                <a:latin typeface="Georgia" pitchFamily="18" charset="0"/>
              </a:rPr>
              <a:t>) </a:t>
            </a:r>
            <a:r>
              <a:rPr lang="ru-RU" dirty="0" smtClean="0">
                <a:latin typeface="Georgia" pitchFamily="18" charset="0"/>
              </a:rPr>
              <a:t>зоны обслуживания 0,6м.,</a:t>
            </a: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 </a:t>
            </a:r>
            <a:endParaRPr lang="ru-RU" dirty="0">
              <a:latin typeface="Georgia" pitchFamily="18" charset="0"/>
            </a:endParaRPr>
          </a:p>
          <a:p>
            <a:pPr marL="457200" indent="-457200"/>
            <a:r>
              <a:rPr lang="ru-RU" dirty="0">
                <a:latin typeface="Georgia" pitchFamily="18" charset="0"/>
              </a:rPr>
              <a:t>Снижение части </a:t>
            </a:r>
            <a:r>
              <a:rPr lang="ru-RU" dirty="0" smtClean="0">
                <a:latin typeface="Georgia" pitchFamily="18" charset="0"/>
              </a:rPr>
              <a:t>зоны обслуживания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Зона обслуживания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Зона обслуживания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8" cy="44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2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/>
            <a:r>
              <a:rPr lang="ru-RU" sz="2000" dirty="0">
                <a:latin typeface="Georgia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помещении 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должна быть информация о наличии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и расположении туалета</a:t>
            </a:r>
          </a:p>
          <a:p>
            <a:pPr marL="342900" indent="-342900"/>
            <a:endParaRPr lang="ru-RU" sz="2000" dirty="0" smtClean="0">
              <a:latin typeface="Georgia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dirty="0">
                <a:latin typeface="Georgia" pitchFamily="18" charset="0"/>
                <a:cs typeface="Times New Roman" pitchFamily="18" charset="0"/>
              </a:rPr>
              <a:t>На кабине туалета должен быть знак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доступности</a:t>
            </a:r>
          </a:p>
          <a:p>
            <a:pPr marL="342900" indent="-342900"/>
            <a:endParaRPr lang="ru-RU" sz="2000" dirty="0" smtClean="0">
              <a:latin typeface="Georgia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dirty="0">
                <a:latin typeface="Georgia" pitchFamily="18" charset="0"/>
                <a:cs typeface="Times New Roman" pitchFamily="18" charset="0"/>
              </a:rPr>
              <a:t>Универсальная кабина туалета должна иметь размеры в плане не менее : ширина -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1,65м, глубина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- 1,8м.</a:t>
            </a:r>
          </a:p>
          <a:p>
            <a:pPr marL="342900" indent="-342900"/>
            <a:r>
              <a:rPr lang="ru-RU" sz="2000" dirty="0">
                <a:latin typeface="Georgia" pitchFamily="18" charset="0"/>
                <a:cs typeface="Times New Roman" pitchFamily="18" charset="0"/>
              </a:rPr>
              <a:t>В кабине рядом с унитазом следует предусматривать пространство для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размещения кресла-коляски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, а также оборудование кабины поручнями, крючками для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одежды, костылей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, тревожную кнопку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  <a:cs typeface="Times New Roman" pitchFamily="18" charset="0"/>
              </a:rPr>
              <a:t>Опорные поручни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размещаются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на высоте 75см. Около унитаза со стороны посадки используются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откидные поручни. Высота унитаза -45 см.</a:t>
            </a:r>
            <a:endParaRPr lang="ru-RU" sz="2000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Санузлы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4867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4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648400" cy="47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4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ru-RU" sz="2400" dirty="0">
                <a:latin typeface="Georgia" pitchFamily="18" charset="0"/>
              </a:rPr>
              <a:t>Ширина пути движения должна быть не менее </a:t>
            </a:r>
            <a:r>
              <a:rPr lang="ru-RU" sz="2400" dirty="0" smtClean="0">
                <a:latin typeface="Georgia" pitchFamily="18" charset="0"/>
              </a:rPr>
              <a:t>1,2м</a:t>
            </a:r>
          </a:p>
          <a:p>
            <a:pPr marL="342900" indent="-342900"/>
            <a:endParaRPr lang="ru-RU" sz="2400" dirty="0" smtClean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Должна быть обеспечена возможность доступных пешеходных путей </a:t>
            </a:r>
            <a:r>
              <a:rPr lang="ru-RU" sz="2400" dirty="0" smtClean="0">
                <a:latin typeface="Georgia" pitchFamily="18" charset="0"/>
              </a:rPr>
              <a:t>вблизи здания </a:t>
            </a:r>
          </a:p>
          <a:p>
            <a:pPr marL="342900" indent="-342900"/>
            <a:endParaRPr lang="ru-RU" sz="2400" dirty="0" smtClean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На пешеходных переходах, пересечениях тротуара с проезжей частью </a:t>
            </a:r>
            <a:r>
              <a:rPr lang="ru-RU" sz="2400" dirty="0" smtClean="0">
                <a:latin typeface="Georgia" pitchFamily="18" charset="0"/>
              </a:rPr>
              <a:t>вблизи здания  </a:t>
            </a:r>
            <a:r>
              <a:rPr lang="ru-RU" sz="2400" dirty="0">
                <a:latin typeface="Georgia" pitchFamily="18" charset="0"/>
              </a:rPr>
              <a:t>уклон съезда до 10</a:t>
            </a:r>
            <a:r>
              <a:rPr lang="ru-RU" sz="2400" dirty="0" smtClean="0">
                <a:latin typeface="Georgia" pitchFamily="18" charset="0"/>
              </a:rPr>
              <a:t>%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 </a:t>
            </a:r>
          </a:p>
          <a:p>
            <a:pPr marL="342900" indent="-342900"/>
            <a:r>
              <a:rPr lang="ru-RU" sz="2400" dirty="0" smtClean="0">
                <a:latin typeface="Georgia" pitchFamily="18" charset="0"/>
              </a:rPr>
              <a:t>Обозначение </a:t>
            </a:r>
            <a:r>
              <a:rPr lang="ru-RU" sz="2400" dirty="0">
                <a:latin typeface="Georgia" pitchFamily="18" charset="0"/>
              </a:rPr>
              <a:t>стоянки отдельно стоящим знаком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Прилегающая территория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Прилегающая территория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45" y="1844824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2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Georgia" pitchFamily="18" charset="0"/>
              </a:rPr>
              <a:t>Конвенция о </a:t>
            </a:r>
            <a:r>
              <a:rPr lang="ru-RU" sz="2400" b="1" dirty="0">
                <a:latin typeface="Georgia" pitchFamily="18" charset="0"/>
              </a:rPr>
              <a:t>правах инвалидов- </a:t>
            </a:r>
            <a:r>
              <a:rPr lang="ru-RU" sz="2400" dirty="0">
                <a:latin typeface="Georgia" pitchFamily="18" charset="0"/>
              </a:rPr>
              <a:t>первый документ в новом столетии, который на универсальной основе посвящен правам </a:t>
            </a:r>
            <a:r>
              <a:rPr lang="ru-RU" sz="2400" dirty="0" smtClean="0">
                <a:latin typeface="Georgia" pitchFamily="18" charset="0"/>
              </a:rPr>
              <a:t>человека. Подписана РФ в 2008 году. </a:t>
            </a:r>
          </a:p>
          <a:p>
            <a:pPr marL="0" indent="0">
              <a:buNone/>
            </a:pPr>
            <a:r>
              <a:rPr lang="ru-RU" sz="2400" dirty="0" smtClean="0">
                <a:latin typeface="Georgia" pitchFamily="18" charset="0"/>
              </a:rPr>
              <a:t>Ратифицирована Конвенция 3 мая 2012 года.</a:t>
            </a:r>
          </a:p>
          <a:p>
            <a:pPr marL="0" indent="0">
              <a:buNone/>
            </a:pPr>
            <a:endParaRPr lang="ru-RU" sz="2400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Georgia" pitchFamily="18" charset="0"/>
              </a:rPr>
              <a:t>Конвенция содержит 50 статей, направленных на защиту и поощрение прав инвалидов, ликвидацию дискриминации по отношению к ним, обеспечение их права на работу, здравоохранение, образование и полное участие в жизни общества, доступа к правосудию, личной неприкосновенности, свободы от эксплуатации и злоупотреблений, свободы передвижения, индивидуальной мобильности и т.д.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Нормативно- правовые документы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274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Georgia" pitchFamily="18" charset="0"/>
              </a:rPr>
              <a:t>Тактильные таблички</a:t>
            </a:r>
          </a:p>
          <a:p>
            <a:pPr marL="457200" indent="-457200"/>
            <a:r>
              <a:rPr lang="ru-RU" sz="2800" dirty="0">
                <a:latin typeface="Georgia" pitchFamily="18" charset="0"/>
              </a:rPr>
              <a:t>Визуальная информация о торговых отделах, лифтовых холлах, туалетах и пр. </a:t>
            </a:r>
            <a:r>
              <a:rPr lang="ru-RU" sz="2800" dirty="0" smtClean="0">
                <a:latin typeface="Georgia" pitchFamily="18" charset="0"/>
              </a:rPr>
              <a:t>должна быть </a:t>
            </a:r>
            <a:r>
              <a:rPr lang="ru-RU" sz="2800" dirty="0">
                <a:latin typeface="Georgia" pitchFamily="18" charset="0"/>
              </a:rPr>
              <a:t>выполнена контрастным шрифтом, с высотой прописных букв не менее 7,5см</a:t>
            </a:r>
          </a:p>
          <a:p>
            <a:pPr marL="457200" indent="-457200"/>
            <a:r>
              <a:rPr lang="ru-RU" sz="2800" dirty="0">
                <a:latin typeface="Georgia" pitchFamily="18" charset="0"/>
              </a:rPr>
              <a:t>Рекомендуется использовать пиктограммы, голосовые сообщения</a:t>
            </a:r>
          </a:p>
          <a:p>
            <a:pPr marL="457200" indent="-457200"/>
            <a:r>
              <a:rPr lang="ru-RU" sz="2800" dirty="0">
                <a:latin typeface="Georgia" pitchFamily="18" charset="0"/>
              </a:rPr>
              <a:t>Информация должна быть продублирована шрифтом Брайля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Системы оповещения и ориентирования</a:t>
            </a:r>
            <a:endParaRPr lang="ru-RU" sz="2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Для людей с нарушением зрения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1720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4384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1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Системы ориентирования для незрячих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0" y="1628800"/>
            <a:ext cx="3922094" cy="31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7444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6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Georgia" pitchFamily="18" charset="0"/>
              </a:rPr>
              <a:t>Для людей с нарушением слуха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62125"/>
            <a:ext cx="2376264" cy="428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00662"/>
            <a:ext cx="381642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4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Для людей с  нарушением опорно- двигательного аппарата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56084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5608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1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Барьеры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63284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3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14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2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9" y="476672"/>
            <a:ext cx="8282694" cy="552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6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842910" cy="562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200" b="1" dirty="0" smtClean="0">
                <a:latin typeface="Georgia" pitchFamily="18" charset="0"/>
              </a:rPr>
              <a:t>Федеральная Государственная программа </a:t>
            </a:r>
            <a:r>
              <a:rPr lang="ru-RU" sz="2200" b="1" dirty="0">
                <a:latin typeface="Georgia" pitchFamily="18" charset="0"/>
              </a:rPr>
              <a:t>«Доступная среда» на 2011-2015 годы </a:t>
            </a:r>
            <a:r>
              <a:rPr lang="ru-RU" sz="2200" b="1" dirty="0" smtClean="0">
                <a:latin typeface="Georgia" pitchFamily="18" charset="0"/>
              </a:rPr>
              <a:t> призвана обеспечить:</a:t>
            </a:r>
          </a:p>
          <a:p>
            <a:pPr marL="0" indent="0">
              <a:buNone/>
            </a:pPr>
            <a:endParaRPr lang="ru-RU" sz="2200" b="1" dirty="0" smtClean="0">
              <a:latin typeface="Georgia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sz="2200" dirty="0" smtClean="0">
                <a:latin typeface="Georgia" pitchFamily="18" charset="0"/>
              </a:rPr>
              <a:t>45% объектов социальной, транспортной, инженерной инфраструктур должны быть полностью доступны для людей всех форм инвалидности</a:t>
            </a:r>
          </a:p>
          <a:p>
            <a:pPr>
              <a:buFont typeface="Courier New" pitchFamily="49" charset="0"/>
              <a:buChar char="o"/>
            </a:pPr>
            <a:r>
              <a:rPr lang="ru-RU" sz="2200" dirty="0" smtClean="0">
                <a:latin typeface="Georgia" pitchFamily="18" charset="0"/>
              </a:rPr>
              <a:t>20% образовательных учреждений должны быть полностью оборудованы для обучения людей с инвалидностью</a:t>
            </a:r>
          </a:p>
          <a:p>
            <a:pPr>
              <a:buFont typeface="Courier New" pitchFamily="49" charset="0"/>
              <a:buChar char="o"/>
            </a:pPr>
            <a:r>
              <a:rPr lang="ru-RU" sz="2200" dirty="0" smtClean="0">
                <a:latin typeface="Georgia" pitchFamily="18" charset="0"/>
              </a:rPr>
              <a:t>90% регионов  должны иметь карты доступности всех услуг для людей с инвалидностью.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Целевые программы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Georgia" pitchFamily="18" charset="0"/>
              </a:rPr>
              <a:t>Оборудование для учащихся с инвалидностью по </a:t>
            </a:r>
            <a:r>
              <a:rPr lang="ru-RU" sz="2400" dirty="0" smtClean="0">
                <a:latin typeface="Georgia" pitchFamily="18" charset="0"/>
              </a:rPr>
              <a:t>слуху:</a:t>
            </a:r>
          </a:p>
          <a:p>
            <a:pPr marL="0" indent="0">
              <a:buNone/>
            </a:pPr>
            <a:endParaRPr lang="ru-RU" sz="2400" dirty="0" smtClean="0"/>
          </a:p>
          <a:p>
            <a:pPr marL="342900" indent="-342900"/>
            <a:r>
              <a:rPr lang="ru-RU" sz="2400" dirty="0">
                <a:latin typeface="Georgia" pitchFamily="18" charset="0"/>
              </a:rPr>
              <a:t>Индукционные </a:t>
            </a:r>
            <a:r>
              <a:rPr lang="ru-RU" sz="2400" dirty="0" smtClean="0">
                <a:latin typeface="Georgia" pitchFamily="18" charset="0"/>
              </a:rPr>
              <a:t>системы</a:t>
            </a:r>
          </a:p>
          <a:p>
            <a:pPr marL="342900" indent="-342900"/>
            <a:endParaRPr lang="ru-RU" sz="2400" dirty="0" smtClean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Акустические </a:t>
            </a:r>
            <a:r>
              <a:rPr lang="ru-RU" sz="2400" dirty="0" smtClean="0">
                <a:latin typeface="Georgia" pitchFamily="18" charset="0"/>
              </a:rPr>
              <a:t>системы</a:t>
            </a:r>
          </a:p>
          <a:p>
            <a:pPr marL="342900" indent="-342900"/>
            <a:endParaRPr lang="ru-RU" sz="2400" dirty="0" smtClean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Слухоречевые </a:t>
            </a:r>
            <a:r>
              <a:rPr lang="ru-RU" sz="2400" dirty="0" smtClean="0">
                <a:latin typeface="Georgia" pitchFamily="18" charset="0"/>
              </a:rPr>
              <a:t>тренажеры</a:t>
            </a:r>
          </a:p>
          <a:p>
            <a:pPr marL="342900" indent="-342900"/>
            <a:endParaRPr lang="ru-RU" sz="2400" dirty="0" smtClean="0">
              <a:latin typeface="Georgia" pitchFamily="18" charset="0"/>
            </a:endParaRPr>
          </a:p>
          <a:p>
            <a:pPr marL="342900" indent="-342900"/>
            <a:r>
              <a:rPr lang="en-US" sz="2400" dirty="0">
                <a:latin typeface="Georgia" pitchFamily="18" charset="0"/>
              </a:rPr>
              <a:t>FM-</a:t>
            </a:r>
            <a:r>
              <a:rPr lang="ru-RU" sz="2400" dirty="0">
                <a:latin typeface="Georgia" pitchFamily="18" charset="0"/>
              </a:rPr>
              <a:t>система «Сонет»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Инклюзивное образование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Индукционная система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77" y="1556792"/>
            <a:ext cx="5256584" cy="50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2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Акустические системы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561662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7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eorgia" pitchFamily="18" charset="0"/>
              </a:rPr>
              <a:t>Слухоречевые тренажеры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5874"/>
            <a:ext cx="7920880" cy="449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2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eorgia" pitchFamily="18" charset="0"/>
              </a:rPr>
              <a:t>FM-</a:t>
            </a:r>
            <a:r>
              <a:rPr lang="ru-RU" dirty="0">
                <a:latin typeface="Georgia" pitchFamily="18" charset="0"/>
              </a:rPr>
              <a:t>система «Сонет»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96744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9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 smtClean="0">
                <a:latin typeface="Georgia" pitchFamily="18" charset="0"/>
              </a:rPr>
              <a:t>Видеоувеличитель</a:t>
            </a:r>
            <a:endParaRPr lang="ru-RU" dirty="0" smtClean="0">
              <a:latin typeface="Georg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itchFamily="18" charset="0"/>
              </a:rPr>
              <a:t>Оборудование для учащихся с инвалидностью по зрению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2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eorgia" pitchFamily="18" charset="0"/>
              </a:rPr>
              <a:t>Дисплеи Брайля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9019"/>
            <a:ext cx="4093221" cy="27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3" y="3645024"/>
            <a:ext cx="445537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9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itchFamily="18" charset="0"/>
              </a:rPr>
              <a:t>Пособия и письменные принадлежности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2512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32476"/>
            <a:ext cx="4246533" cy="334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7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8" y="1713991"/>
            <a:ext cx="490097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0005"/>
            <a:ext cx="3333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0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itchFamily="18" charset="0"/>
              </a:rPr>
              <a:t>Специальная мебель для учащихся с инвалидностью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24847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7" y="1671528"/>
            <a:ext cx="3849895" cy="371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2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/>
            <a:r>
              <a:rPr lang="ru-RU" sz="2000" dirty="0">
                <a:latin typeface="Georgia" pitchFamily="18" charset="0"/>
              </a:rPr>
              <a:t>Нормативно-правовая база по приспособлению для инвалидов объектов городской инфраструктуры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 smtClean="0">
                <a:latin typeface="Georgia" pitchFamily="18" charset="0"/>
              </a:rPr>
              <a:t>Федеральный </a:t>
            </a:r>
            <a:r>
              <a:rPr lang="ru-RU" sz="2000" dirty="0">
                <a:latin typeface="Georgia" pitchFamily="18" charset="0"/>
              </a:rPr>
              <a:t>закон "Технический регламент о безопасности зданий и сооружений" N 384-ФЗ от 30 декабря 2009г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Требования отечественной нормативной базы в сфере создания </a:t>
            </a:r>
            <a:r>
              <a:rPr lang="ru-RU" sz="2000" dirty="0" err="1">
                <a:latin typeface="Georgia" pitchFamily="18" charset="0"/>
              </a:rPr>
              <a:t>безбарьерной</a:t>
            </a:r>
            <a:r>
              <a:rPr lang="ru-RU" sz="2000" dirty="0">
                <a:latin typeface="Georgia" pitchFamily="18" charset="0"/>
              </a:rPr>
              <a:t> среды для лиц с инвалидностью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Зарубежные нормативные документы в сфере создания </a:t>
            </a:r>
            <a:r>
              <a:rPr lang="ru-RU" sz="2000" dirty="0" err="1">
                <a:latin typeface="Georgia" pitchFamily="18" charset="0"/>
              </a:rPr>
              <a:t>безбарьерной</a:t>
            </a:r>
            <a:r>
              <a:rPr lang="ru-RU" sz="2000" dirty="0">
                <a:latin typeface="Georgia" pitchFamily="18" charset="0"/>
              </a:rPr>
              <a:t> среды для лиц с инвалидностью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Стандарты доступности сооружений для спорта и отдыха (Международный </a:t>
            </a:r>
            <a:r>
              <a:rPr lang="ru-RU" sz="2000" dirty="0" err="1">
                <a:latin typeface="Georgia" pitchFamily="18" charset="0"/>
              </a:rPr>
              <a:t>Паралимпийский</a:t>
            </a:r>
            <a:r>
              <a:rPr lang="ru-RU" sz="2000" dirty="0">
                <a:latin typeface="Georgia" pitchFamily="18" charset="0"/>
              </a:rPr>
              <a:t> комитет</a:t>
            </a:r>
            <a:r>
              <a:rPr lang="ru-RU" sz="2000" dirty="0" smtClean="0">
                <a:latin typeface="Georgia" pitchFamily="18" charset="0"/>
              </a:rPr>
              <a:t>).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Свод правил по проектированию и строительству СП 35-101-20011 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"Проектирование зданий и сооружений с учетом доступности для маломобильных групп населения. Общие положения</a:t>
            </a:r>
            <a:endParaRPr lang="ru-RU" sz="2000" dirty="0" smtClean="0">
              <a:latin typeface="Georgia" pitchFamily="18" charset="0"/>
            </a:endParaRPr>
          </a:p>
          <a:p>
            <a:pPr marL="342900" indent="-342900"/>
            <a:endParaRPr lang="ru-RU" sz="20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Georgia" pitchFamily="18" charset="0"/>
              </a:rPr>
              <a:t>Нормативные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4118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Georgia" pitchFamily="18" charset="0"/>
              </a:rPr>
              <a:t>Клавиатура для детей с тактильными и моторными нарушениями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5715000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Интерактивные доски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840760" cy="42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Georgia" pitchFamily="18" charset="0"/>
              </a:rPr>
              <a:t>Наборы игрушек для развития детей и учащихся с различными формами аутизма и ДЦП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72817"/>
            <a:ext cx="3988135" cy="35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610372" cy="358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4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Georgia" pitchFamily="18" charset="0"/>
              </a:rPr>
              <a:t>Исполнители программы:</a:t>
            </a:r>
          </a:p>
          <a:p>
            <a:pPr marL="0" indent="0">
              <a:buNone/>
            </a:pPr>
            <a:endParaRPr lang="ru-RU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Georgia" pitchFamily="18" charset="0"/>
              </a:rPr>
              <a:t>Министерство социального развития Новосибирской области</a:t>
            </a:r>
          </a:p>
          <a:p>
            <a:pPr>
              <a:buFont typeface="Wingdings" pitchFamily="2" charset="2"/>
              <a:buChar char="q"/>
            </a:pPr>
            <a:endParaRPr lang="ru-RU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Georgia" pitchFamily="18" charset="0"/>
              </a:rPr>
              <a:t>Мэрия г. Новосибирска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ВЦП «Доступная среда</a:t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> в Новосибирской области и г. Новосибирске </a:t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>2012-2015 </a:t>
            </a:r>
            <a:r>
              <a:rPr lang="ru-RU" sz="2800" dirty="0" err="1" smtClean="0">
                <a:latin typeface="Georgia" pitchFamily="18" charset="0"/>
              </a:rPr>
              <a:t>гг</a:t>
            </a:r>
            <a:r>
              <a:rPr lang="ru-RU" sz="2800" dirty="0" smtClean="0">
                <a:latin typeface="Georgia" pitchFamily="18" charset="0"/>
              </a:rPr>
              <a:t>»</a:t>
            </a:r>
            <a:endParaRPr lang="ru-RU" sz="2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ru-RU" sz="2400" dirty="0">
                <a:latin typeface="Georgia" pitchFamily="18" charset="0"/>
              </a:rPr>
              <a:t>создать </a:t>
            </a:r>
            <a:r>
              <a:rPr lang="ru-RU" sz="2400" dirty="0" err="1">
                <a:latin typeface="Georgia" pitchFamily="18" charset="0"/>
              </a:rPr>
              <a:t>безбарьерную</a:t>
            </a:r>
            <a:r>
              <a:rPr lang="ru-RU" sz="2400" dirty="0">
                <a:latin typeface="Georgia" pitchFamily="18" charset="0"/>
              </a:rPr>
              <a:t> среду в 1206 объектах, позволяющую получать необходимые государственные и социальные услуги инвалидам;</a:t>
            </a:r>
          </a:p>
          <a:p>
            <a:pPr marL="457200" indent="-457200"/>
            <a:r>
              <a:rPr lang="ru-RU" sz="2400" dirty="0">
                <a:latin typeface="Georgia" pitchFamily="18" charset="0"/>
              </a:rPr>
              <a:t>оборудовать 108 автобусов специальными устройствами для объявления остановок (бегущая строка и звуковое сопровождение);</a:t>
            </a:r>
          </a:p>
          <a:p>
            <a:pPr marL="457200" indent="-457200"/>
            <a:r>
              <a:rPr lang="ru-RU" sz="2400" dirty="0">
                <a:latin typeface="Georgia" pitchFamily="18" charset="0"/>
              </a:rPr>
              <a:t>обустроить 193 тактильных пешеходных перехода, доступных для инвалидов и маломобильных групп населения</a:t>
            </a:r>
            <a:r>
              <a:rPr lang="ru-RU" sz="2400" dirty="0" smtClean="0">
                <a:latin typeface="Georgia" pitchFamily="18" charset="0"/>
              </a:rPr>
              <a:t>;</a:t>
            </a:r>
          </a:p>
          <a:p>
            <a:pPr marL="457200" indent="-457200"/>
            <a:r>
              <a:rPr lang="ru-RU" sz="2800" dirty="0">
                <a:latin typeface="Georgia" pitchFamily="18" charset="0"/>
              </a:rPr>
              <a:t>предоставить услуги по </a:t>
            </a:r>
            <a:r>
              <a:rPr lang="ru-RU" sz="2800" dirty="0" err="1">
                <a:latin typeface="Georgia" pitchFamily="18" charset="0"/>
              </a:rPr>
              <a:t>сурдопереводу</a:t>
            </a:r>
            <a:r>
              <a:rPr lang="ru-RU" sz="2800" dirty="0">
                <a:latin typeface="Georgia" pitchFamily="18" charset="0"/>
              </a:rPr>
              <a:t> ежегодно для 2000 человек</a:t>
            </a:r>
          </a:p>
          <a:p>
            <a:pPr marL="457200" indent="-457200"/>
            <a:endParaRPr lang="ru-RU" sz="28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Georgia" pitchFamily="18" charset="0"/>
              </a:rPr>
              <a:t>Ожидаемые результаты </a:t>
            </a:r>
            <a:endParaRPr lang="ru-RU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ru-RU" dirty="0" smtClean="0">
                <a:latin typeface="Georgia" pitchFamily="18" charset="0"/>
              </a:rPr>
              <a:t>Министерство социального развития НСО</a:t>
            </a:r>
          </a:p>
          <a:p>
            <a:pPr marL="457200" indent="-457200"/>
            <a:endParaRPr lang="ru-RU" dirty="0" smtClean="0">
              <a:latin typeface="Georgia" pitchFamily="18" charset="0"/>
            </a:endParaRPr>
          </a:p>
          <a:p>
            <a:pPr marL="457200" indent="-457200"/>
            <a:r>
              <a:rPr lang="ru-RU" dirty="0" smtClean="0">
                <a:latin typeface="Georgia" pitchFamily="18" charset="0"/>
              </a:rPr>
              <a:t>Департамент социальной политики мэрии г. Новосибирска</a:t>
            </a:r>
          </a:p>
          <a:p>
            <a:pPr marL="457200" indent="-457200"/>
            <a:endParaRPr lang="ru-RU" dirty="0" smtClean="0">
              <a:latin typeface="Georgia" pitchFamily="18" charset="0"/>
            </a:endParaRPr>
          </a:p>
          <a:p>
            <a:pPr marL="457200" indent="-457200"/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Комплексные центры районов г. Новосибирска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Куда можно обратиться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Georgia" pitchFamily="18" charset="0"/>
              </a:rPr>
              <a:t>Обратиться в органы соц. защиты с заявлением на оказание материальной помощи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Найти подрядчика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Составить смету на проведение работ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>
                <a:latin typeface="Georgia" pitchFamily="18" charset="0"/>
              </a:rPr>
              <a:t> </a:t>
            </a:r>
            <a:r>
              <a:rPr lang="ru-RU" sz="2400" dirty="0" smtClean="0">
                <a:latin typeface="Georgia" pitchFamily="18" charset="0"/>
              </a:rPr>
              <a:t>Собрать пакет документов на перечисление денежных средств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Предоставить отчет о проделанной работе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Georgia" pitchFamily="18" charset="0"/>
              </a:rPr>
              <a:t>Что нужно сделать для того чтобы адаптировать жилую среду</a:t>
            </a:r>
            <a:r>
              <a:rPr lang="ru-RU" sz="3100" dirty="0" smtClean="0">
                <a:latin typeface="Georgia" pitchFamily="18" charset="0"/>
              </a:rPr>
              <a:t>?</a:t>
            </a:r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/>
            <a:r>
              <a:rPr lang="ru-RU" sz="2400" dirty="0">
                <a:latin typeface="Georgia" pitchFamily="18" charset="0"/>
              </a:rPr>
              <a:t>Когда вы разговариваете с инвалидом, обращайтесь непосредственно к нему, а не к сопровождающему или </a:t>
            </a:r>
            <a:r>
              <a:rPr lang="ru-RU" sz="2400" dirty="0" err="1">
                <a:latin typeface="Georgia" pitchFamily="18" charset="0"/>
              </a:rPr>
              <a:t>сурдопереводчику</a:t>
            </a:r>
            <a:r>
              <a:rPr lang="ru-RU" sz="2400" dirty="0">
                <a:latin typeface="Georgia" pitchFamily="18" charset="0"/>
              </a:rPr>
              <a:t>, которые присутствуют при разговоре. </a:t>
            </a:r>
            <a:endParaRPr lang="ru-RU" sz="2400" dirty="0" smtClean="0">
              <a:latin typeface="Georgia" pitchFamily="18" charset="0"/>
            </a:endParaRPr>
          </a:p>
          <a:p>
            <a:pPr marL="342900" indent="-342900"/>
            <a:endParaRPr lang="ru-RU" sz="2400" dirty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Когда вас знакомят с инвалидом, вполне естественно пожать ему руку: даже те, кому трудно двигать рукой или кто пользуется протезом, вполне могут пожать руку - правую или левую, что вполне допустимо</a:t>
            </a:r>
            <a:r>
              <a:rPr lang="ru-RU" sz="2400" dirty="0" smtClean="0">
                <a:latin typeface="Georgia" pitchFamily="18" charset="0"/>
              </a:rPr>
              <a:t>.</a:t>
            </a:r>
          </a:p>
          <a:p>
            <a:pPr marL="342900" indent="-342900"/>
            <a:endParaRPr lang="ru-RU" sz="2400" dirty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Когда вы встречаетесь с человеком, который плохо или совсем не видит, обязательно называйте себя и тех людей, которые пришли с вами. </a:t>
            </a:r>
            <a:endParaRPr lang="ru-RU" sz="2400" dirty="0" smtClean="0">
              <a:latin typeface="Georgia" pitchFamily="18" charset="0"/>
            </a:endParaRPr>
          </a:p>
          <a:p>
            <a:pPr marL="342900" indent="-342900"/>
            <a:endParaRPr lang="ru-RU" sz="2400" dirty="0">
              <a:latin typeface="Georgia" pitchFamily="18" charset="0"/>
            </a:endParaRPr>
          </a:p>
          <a:p>
            <a:pPr marL="342900" indent="-342900"/>
            <a:r>
              <a:rPr lang="ru-RU" sz="2400" dirty="0">
                <a:latin typeface="Georgia" pitchFamily="18" charset="0"/>
              </a:rPr>
              <a:t>Если у вас общая беседа в группе, не забывайте пояснить, к кому в данный момент вы обращаетесь, и назвать себя</a:t>
            </a:r>
            <a:r>
              <a:rPr lang="ru-RU" sz="2400" dirty="0" smtClean="0">
                <a:latin typeface="Georgia" pitchFamily="18" charset="0"/>
              </a:rPr>
              <a:t>.</a:t>
            </a:r>
          </a:p>
          <a:p>
            <a:pPr marL="342900" indent="-342900"/>
            <a:endParaRPr lang="ru-RU" sz="24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Правила этикета при общении с людьми разных форм инвалидности</a:t>
            </a:r>
            <a:endParaRPr lang="ru-RU" sz="2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/>
            <a:r>
              <a:rPr lang="ru-RU" sz="2000" dirty="0">
                <a:latin typeface="Georgia" pitchFamily="18" charset="0"/>
              </a:rPr>
              <a:t>Если вы предлагаете помощь, ждите, пока ее примут, а затем спрашивайте, что и как делать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endParaRPr lang="ru-RU" sz="2000" dirty="0">
              <a:latin typeface="Georgia" pitchFamily="18" charset="0"/>
            </a:endParaRPr>
          </a:p>
          <a:p>
            <a:pPr marL="342900" indent="-342900"/>
            <a:r>
              <a:rPr lang="ru-RU" sz="2000" dirty="0">
                <a:latin typeface="Georgia" pitchFamily="18" charset="0"/>
              </a:rPr>
              <a:t>Когда вы разговариваете с человеком, испытывающим трудности в общении, слушайте его внимательно. Будьте терпеливы, ждите, когда человек сам закончит фразу. Не поправляйте его и не договаривайте за него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Когда вы говорите с человеком, пользующимся инвалидной коляской или костылями, расположитесь так, чтобы ваши и его глаза были на одном уровне, тогда вам будет легче разговаривать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pPr marL="342900" indent="-342900"/>
            <a:r>
              <a:rPr lang="ru-RU" sz="2000" dirty="0">
                <a:latin typeface="Georgia" pitchFamily="18" charset="0"/>
              </a:rPr>
              <a:t>Чтобы привлечь внимание человека, который плохо слышит, помашите ему рукой или похлопайте по плечу. Смотрите ему прямо в глаза и говорите четко, но имейте в виду, что не все люди, которые плохо слышат, могут читать по губам</a:t>
            </a:r>
            <a:r>
              <a:rPr lang="ru-RU" sz="2000" dirty="0"/>
              <a:t>. 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Georgia" pitchFamily="18" charset="0"/>
              </a:rPr>
              <a:t>Правила этикета при общении с людьми разных форм инвалидности</a:t>
            </a:r>
          </a:p>
        </p:txBody>
      </p:sp>
    </p:spTree>
    <p:extLst>
      <p:ext uri="{BB962C8B-B14F-4D97-AF65-F5344CB8AC3E}">
        <p14:creationId xmlns:p14="http://schemas.microsoft.com/office/powerpoint/2010/main" val="41492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Georgia" pitchFamily="18" charset="0"/>
              </a:rPr>
              <a:t>Помните, что инвалидная коляска - неприкосновенное пространство человека. Не облокачивайтесь на нее, не толкайте, не трогайте её без разрешения. Начать катить коляску без согласия инвалида - то же самое, что схватить и понести человека без его разрешения</a:t>
            </a:r>
            <a:r>
              <a:rPr lang="ru-RU" sz="2000" dirty="0" smtClean="0">
                <a:latin typeface="Georgia" pitchFamily="18" charset="0"/>
              </a:rPr>
              <a:t>.</a:t>
            </a:r>
          </a:p>
          <a:p>
            <a:r>
              <a:rPr lang="ru-RU" sz="2000" dirty="0">
                <a:latin typeface="Georgia" pitchFamily="18" charset="0"/>
              </a:rPr>
              <a:t>Не надо хлопать человека, находящегося в инвалидной коляске, по спине или по плечу.</a:t>
            </a:r>
          </a:p>
          <a:p>
            <a:r>
              <a:rPr lang="ru-RU" sz="2000" dirty="0">
                <a:latin typeface="Georgia" pitchFamily="18" charset="0"/>
              </a:rPr>
              <a:t>Если возможно, расположитесь так, чтобы ваши лица были на одном уровне. Избегайте положения, при котором вашему собеседнику нужно запрокидывать голову.</a:t>
            </a:r>
          </a:p>
          <a:p>
            <a:r>
              <a:rPr lang="ru-RU" sz="2000" dirty="0">
                <a:latin typeface="Georgia" pitchFamily="18" charset="0"/>
              </a:rPr>
              <a:t>Если существуют архитектурные барьеры, предупредите о них, чтобы человек имел возможность принимать решения заранее.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Georgia" pitchFamily="18" charset="0"/>
              </a:rPr>
              <a:t>Правила этикета при общении с людьми разных форм инвалидности</a:t>
            </a:r>
          </a:p>
        </p:txBody>
      </p:sp>
    </p:spTree>
    <p:extLst>
      <p:ext uri="{BB962C8B-B14F-4D97-AF65-F5344CB8AC3E}">
        <p14:creationId xmlns:p14="http://schemas.microsoft.com/office/powerpoint/2010/main" val="27396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Georgia" pitchFamily="18" charset="0"/>
              </a:rPr>
              <a:t>Свод правил по проектированию и строительству СП 35-102-2001 "Жилая среда с планировочными элементами, доступными инвалидам" (одобрен постановлением Госстроя России от 16 июля 2001 г. N 71</a:t>
            </a:r>
            <a:r>
              <a:rPr lang="ru-RU" sz="2000" dirty="0" smtClean="0">
                <a:latin typeface="Georgia" pitchFamily="18" charset="0"/>
              </a:rPr>
              <a:t>)</a:t>
            </a:r>
          </a:p>
          <a:p>
            <a:endParaRPr lang="ru-RU" sz="2000" dirty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Свод </a:t>
            </a:r>
            <a:r>
              <a:rPr lang="ru-RU" sz="2000" dirty="0">
                <a:latin typeface="Georgia" pitchFamily="18" charset="0"/>
              </a:rPr>
              <a:t>правил по проектированию и строительству СП 35-103-2001  "Общественные здания и сооружения, доступные маломобильным посетителям" (одобрен постановлением Госстроя РФ от 16 июля 2001 г. N 72</a:t>
            </a:r>
            <a:r>
              <a:rPr lang="ru-RU" sz="2000" dirty="0" smtClean="0">
                <a:latin typeface="Georgia" pitchFamily="18" charset="0"/>
              </a:rPr>
              <a:t>)</a:t>
            </a:r>
          </a:p>
          <a:p>
            <a:r>
              <a:rPr lang="ru-RU" sz="2000" dirty="0">
                <a:latin typeface="Georgia" pitchFamily="18" charset="0"/>
              </a:rPr>
              <a:t>Свод правил по проектированию и строительству СП 35-104-2001 "Здания и помещения с местами труда для инвалидов" (одобрен постановлением Госстроя РФ от 16 июля 2001 г. N 69)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Нормативные документы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332856" cy="23328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Знаки доступности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265040" cy="22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193032" cy="21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" y="3958455"/>
            <a:ext cx="2553072" cy="25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421391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4141902"/>
            <a:ext cx="1977008" cy="19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5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Georgia" pitchFamily="18" charset="0"/>
              </a:rPr>
              <a:t>Знаки доступности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1832992" cy="18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00808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1832992" cy="18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7281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9" y="4185084"/>
            <a:ext cx="1688976" cy="168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23" y="407707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83" y="4077072"/>
            <a:ext cx="2004113" cy="20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0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Georgia" pitchFamily="18" charset="0"/>
              </a:rPr>
              <a:t>Как определяется зона доступности?</a:t>
            </a:r>
          </a:p>
          <a:p>
            <a:pPr marL="0" indent="0">
              <a:buNone/>
            </a:pPr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-  входная группа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Основные правила доступности к объектам социальной инфраструктуры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3074" name="Picture 2" descr="C:\Users\Настя\Desktop\vhodnaia_grupp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0928"/>
            <a:ext cx="55446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5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483</TotalTime>
  <Words>1544</Words>
  <Application>Microsoft Office PowerPoint</Application>
  <PresentationFormat>Экран (4:3)</PresentationFormat>
  <Paragraphs>185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Открытая</vt:lpstr>
      <vt:lpstr>ДОСТУПНАЯ СРЕДА</vt:lpstr>
      <vt:lpstr>Что такое доступная среда для инвалидов?</vt:lpstr>
      <vt:lpstr>Нормативно- правовые документы </vt:lpstr>
      <vt:lpstr>Целевые программы</vt:lpstr>
      <vt:lpstr>Нормативные документы</vt:lpstr>
      <vt:lpstr>Нормативные документы</vt:lpstr>
      <vt:lpstr>Знаки доступности</vt:lpstr>
      <vt:lpstr>Знаки доступности</vt:lpstr>
      <vt:lpstr>Основные правила доступности к объектам социальной инфраструктуры</vt:lpstr>
      <vt:lpstr>Комплексное приспособление ВХОДА в здание для всех категорий инвалидов </vt:lpstr>
      <vt:lpstr>Комплексное приспособление ВХОДА в здание для слабовидящих и незрячих </vt:lpstr>
      <vt:lpstr>Двери</vt:lpstr>
      <vt:lpstr>Лестницы</vt:lpstr>
      <vt:lpstr>Лестницы</vt:lpstr>
      <vt:lpstr>Поручни</vt:lpstr>
      <vt:lpstr>Поручни</vt:lpstr>
      <vt:lpstr>Пандусы</vt:lpstr>
      <vt:lpstr>Стационарный пандус</vt:lpstr>
      <vt:lpstr>Телескопический (переносной) пандус</vt:lpstr>
      <vt:lpstr>Мобильные  лестничные подъемники применяются в метрополитене г. Новосибирска</vt:lpstr>
      <vt:lpstr>Вертикальная подъемная платформа</vt:lpstr>
      <vt:lpstr>Пандус нового поколения</vt:lpstr>
      <vt:lpstr>Зона обслуживания</vt:lpstr>
      <vt:lpstr>Зона обслуживания</vt:lpstr>
      <vt:lpstr>Санузлы</vt:lpstr>
      <vt:lpstr>Презентация PowerPoint</vt:lpstr>
      <vt:lpstr>Презентация PowerPoint</vt:lpstr>
      <vt:lpstr>Прилегающая территория</vt:lpstr>
      <vt:lpstr>Прилегающая территория</vt:lpstr>
      <vt:lpstr>Системы оповещения и ориентирования</vt:lpstr>
      <vt:lpstr>Для людей с нарушением зрения</vt:lpstr>
      <vt:lpstr>Системы ориентирования для незрячих</vt:lpstr>
      <vt:lpstr>Для людей с нарушением слуха</vt:lpstr>
      <vt:lpstr>Для людей с  нарушением опорно- двигательного аппарата</vt:lpstr>
      <vt:lpstr>Презентация PowerPoint</vt:lpstr>
      <vt:lpstr>Барьеры</vt:lpstr>
      <vt:lpstr>Презентация PowerPoint</vt:lpstr>
      <vt:lpstr>Презентация PowerPoint</vt:lpstr>
      <vt:lpstr>Презентация PowerPoint</vt:lpstr>
      <vt:lpstr>Инклюзивное образование</vt:lpstr>
      <vt:lpstr>Индукционная система</vt:lpstr>
      <vt:lpstr>Акустические системы</vt:lpstr>
      <vt:lpstr>Слухоречевые тренажеры</vt:lpstr>
      <vt:lpstr>FM-система «Сонет»</vt:lpstr>
      <vt:lpstr>Оборудование для учащихся с инвалидностью по зрению</vt:lpstr>
      <vt:lpstr>Дисплеи Брайля</vt:lpstr>
      <vt:lpstr>Пособия и письменные принадлежности</vt:lpstr>
      <vt:lpstr>Презентация PowerPoint</vt:lpstr>
      <vt:lpstr>Специальная мебель для учащихся с инвалидностью</vt:lpstr>
      <vt:lpstr>Клавиатура для детей с тактильными и моторными нарушениями</vt:lpstr>
      <vt:lpstr>Интерактивные доски</vt:lpstr>
      <vt:lpstr>Наборы игрушек для развития детей и учащихся с различными формами аутизма и ДЦП</vt:lpstr>
      <vt:lpstr>ВЦП «Доступная среда  в Новосибирской области и г. Новосибирске  2012-2015 гг»</vt:lpstr>
      <vt:lpstr>Ожидаемые результаты </vt:lpstr>
      <vt:lpstr>Куда можно обратиться</vt:lpstr>
      <vt:lpstr>Что нужно сделать для того чтобы адаптировать жилую среду? </vt:lpstr>
      <vt:lpstr>Правила этикета при общении с людьми разных форм инвалидности</vt:lpstr>
      <vt:lpstr>Правила этикета при общении с людьми разных форм инвалидности</vt:lpstr>
      <vt:lpstr>Правила этикета при общении с людьми разных форм инвалидности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</dc:title>
  <dc:creator>Настя</dc:creator>
  <cp:lastModifiedBy>acer</cp:lastModifiedBy>
  <cp:revision>53</cp:revision>
  <dcterms:created xsi:type="dcterms:W3CDTF">2014-02-04T13:10:46Z</dcterms:created>
  <dcterms:modified xsi:type="dcterms:W3CDTF">2014-04-14T11:40:28Z</dcterms:modified>
</cp:coreProperties>
</file>